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Sunum iki bölümden oluşuyor. İlk bölüm, 2026–2027 eğitim-öğretim yılında yürürlüğe giren iki Senato yönergesine dayanıyor: Önceki Öğrenmenin Tanınmasına İlişkin Yönerge ve Mikro Yeterlilik ve Eğitimi Yönergesi. İkinci bölüm, YÖK'ün Eylül 2026'da açıkladığı yasa dışı bahis ve kumarla mücadele planı doğrultusunda farkındalık bilgilendirmesi.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Yönergenin amacı, yükseköğretim kurumu dışında edinilmiş kazanımların tanınması, belgelendirilmesi, kredilendirilmesi ve intibakıdır. Üç yol var: (a) özel ilgi ve yetenekle edinilen, belgesi olmayan kazanımlar için muafiyet sınavı; (b) akredite kurum sertifikaları; (c) iş yeri deneyimi için portfolyo ve mülakat. İş yeri yolunda öğrenci, kazanım süresince SGK'lı çalıştığını ve faaliyetlerini işyerinin en üst yetkilisince onaylı belgelerle göstermelidir. Portfolyo için ders kayıt haftası dahil iki hafta süre verilir; süre, danışman görevlendirilmesiyle başlar.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Enstitüler için başvuru adresi bölüm başkanlığı değil anabilim dalı başkanlığıdır (m.5/3). Komisyon teklifini gerekçeleriyle sunar, ilgili yönetim kurulu karara bağlar. Muafiyet sınavı sonucu, akademik takvimdeki ders ekleme-silme tarihinden önce ilan edilmek zorundadır; bu yüzden takvim sıkıdır, başvurunun ders kayıt haftasında kaçırılmaması önemli. Sınavı dersin sorumlu öğretim elemanları, dersin öğrenme çıktılarına uygun yöntemlerle yapar.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 AKTS sınırı yalnızca (a) muafiyet sınavı ve (b) sertifika yolları için toplamdır; iş yeri deneyimi (c) bu fıkrada sayılmamıştır. Aynı belge birden fazla dersin muafiyeti için kullanılabilir (m.5/6). Tanınan ders "muaf" değil, harf notlu başarı olarak AGNO'ya girer; bu, not ortalamasını etkileyeceği için öğrencinin bilinçli karar vermesi gereken bir nokta. Not: Yönergedeki yabancı dil muafiyeti (A2/B1, m.7/4) ve staj muafiyeti (m.8/4) ön lisans ve lisans programlarına yöneliktir; lisansüstü programlarda doğrudan uygulanmaz.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Mikro yeterlilikler modüler ve esnek öğrenmeye dayalı kısa programlardır; Avrupa Eğitim Alanı ve TYYÇ ile uyumlu olmak zorundadır. Her birinin öğrenme çıktıları, içerik, iş yükü, ölçme-değerlendirme ve başarı kriterlerini içeren bir bilgi paketi olur. Ölçme sonuçları dijital rozete işlenir. Devam koşulları ve devamsızlık sınırları yönergede değil, ayrıca Senato kararıyla belirlenecek; bu ayrıntı henüz netleşmemiş olabilir.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Hesaplama örnektir: kendi programınızın toplam AKTS'sine %10 uygulanır. Ek-1 belgesinde bulunması gerekenler: öğrenenin kimliği, eğitimin adı ve düzeyi (ISCED 5–8), veren kurum, tarih, öğrenme çıktıları, AKTS, ölçme yöntemi, başarı ölçütleri, katılım şekli (uzaktan, yüz yüze, hibrit) ve kalite güvencesi mekanizmaları. Üniversite dışında alınan mikro yeterliliklerde eğiticilerin nitelikleri ve eğitim kayıtları izlenebilir olmalı; eğitimi veren kurum bilgilerin doğruluğunu teyit etmekle yükümlü. Bu nedenle rastgele çevrim içi sertifikalar değil, kalite güvenceli ve Ek-1 bilgilerini taşıyan belgeler dikkate alınır.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Pratik mesaj: Enstitüye kayıt olmadan önce edindiğiniz belgeli veya belgesiz kazanımlar için ÖÖT; üniversite içinde ya da başka bir yükseköğretim kurumunda tamamladığınız kısa, kredili modüller için mikro yeterlilik yolu işler. Mikro yeterlilik yönergesi tanınma başvurusunun hangi dönemde yapılacağını belirtmiyor; bu takvim Senato ve görevli organ tarafından ilan edilecek. Sorularınız için anabilim dalı başkanlığınıza ve danışmanınıza başvurun.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YÖK, Eylül 2026'da üniversitelerde yasa dışı bahis ve kumar bağımlılığıyla mücadele planını açıkladı. Plan üç ayak üzerinde: kampüste farkındalık (manipülasyon taktiklerinin; psikolojik, ekonomik ve hukuki sonuçların anlatılması), destek mekanizmalarının güçlendirilmesi (riskli öğrencinin erken fark edilmesi, gizlilik esaslı destek) ve bilimsel araştırmanın teşvik edilmesi. Model olarak Dumansız Kampüs ve Spor Dostu Kampüs programları alınıyor. Bu oryantasyon bilgilendirmesi planın farkındalık ayağının bir parçası.</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YÖK planı özellikle yasa dışı bahis ağlarının manipülasyon taktiklerinin anlatılmasını istiyor. Öğrenciler açısından en kritik risk hesap veya IBAN kiralama: öğrenciye birkaç bin lira karşılığında hesabını kullandırması teklif ediliyor; bu, 7258 sayılı Kanun kapsamında para nakline aracılık suçu olarak kovuşturulabiliyor. Bir sonraki slaytta cezalar var. Tahmin kanalları genellikle kendileri bahis sitesine yönlendirme yaparak kazanç sağlar; “kesin tahmin” iddiası tanım gereği yanıltıcıdır.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7258 sayılı Futbol ve Diğer Spor Müsabakalarında Bahis ve Şans Oyunları Düzenlenmesi Hakkında Kanun'un 5. maddesi, 6495 sayılı Kanunla 2013'te bugünkü haline getirildi. Hesap kiralama uygulamada para nakline aracılık olarak kovuşturuluyor. Oynayan kişi için yaptırım idari para cezası; tutarlar her yıl yeniden değerleme oranıyla güncellendiği için rakam vermedim. Lisansüstü öğrencilerin önemli bir kısmı akademik veya kamu kariyeri hedefliyor; 657 sayılı Kanun m.48/A-5 uyarınca kasten işlenen suçtan bir yıldan fazla hapis cezası memuriyete engel. Oynatma, aracılık ve erişim sağlama suçlarının alt sınırı zaten bu eşiğin üzerinde.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Bir sosyal bilimler enstitüsünde konuyu bilimsel temelde ele almak önemli. İktisadi açıdan bahis, beklenen değeri negatif bir kumardır; bahis şirketinin marjı oranlara gömülüdür. Davranışsal açıdan değişken oranlı pekiştirme tarifesi, sönmeye en dirençli davranış örüntüsünü üretir; kıl payı kaçırma deneyimleri ödül sistemini kazanç gibi uyarır. DSM-5 (2013) kumar oynama bozukluğunu “Madde ile İlişkili ve Bağımlılık Bozuklukları” altına taşımıştır. YÖK planı iktisat, psikoloji, sosyoloji, hukuk, iletişim ve bilişim alanlarında tez ve projeleri teşvik ediyor; bu, enstitümüz öğrencileri için bir araştırma alanı da olabilir.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Kapanış mesajı: Sorun yaşayan bir arkadaşı fark etmek ve onu destek kaynaklarına yönlendirmek, YÖK planının akran eğitimi ayağının özü. YEDAM hizmetleri ücretsiz ve gizlilik esaslıdır. Üniversitemizin psikolojik danışmanlık biriminin iletişim bilgisini sunumdan önce Sağlık, Kültür ve Spor Daire Başkanlığından teyit ederek köşeli parantezli alana ekleyin. Yasa dışı bahis sitelerini ve reklamlarını BTK'nın İhbar Web sitesine bildirebilirsiniz.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6233A"/>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E6A57E"/>
                </a:solidFill>
                <a:latin typeface="Public Sans" pitchFamily="34" charset="0"/>
                <a:ea typeface="Public Sans" pitchFamily="34" charset="-122"/>
                <a:cs typeface="Public Sans" pitchFamily="34" charset="-120"/>
              </a:rPr>
              <a:t>AKSARAY ÜNIVERSITESI · SOSYAL BILIMLER ENSTITÜSÜ · ORYANTASYON 2026–2027</a:t>
            </a:r>
            <a:endParaRPr lang="en-US" sz="1200" dirty="0"/>
          </a:p>
        </p:txBody>
      </p:sp>
      <p:sp>
        <p:nvSpPr>
          <p:cNvPr id="3" name="Text 1"/>
          <p:cNvSpPr/>
          <p:nvPr/>
        </p:nvSpPr>
        <p:spPr>
          <a:xfrm>
            <a:off x="812800" y="1280120"/>
            <a:ext cx="10883392" cy="1310481"/>
          </a:xfrm>
          <a:prstGeom prst="rect">
            <a:avLst/>
          </a:prstGeom>
          <a:noFill/>
          <a:ln/>
        </p:spPr>
        <p:txBody>
          <a:bodyPr wrap="square" lIns="0" tIns="0" rIns="0" bIns="0" rtlCol="0" anchor="t">
            <a:normAutofit/>
          </a:bodyPr>
          <a:lstStyle/>
          <a:p>
            <a:pPr algn="l" indent="0" marL="0">
              <a:lnSpc>
                <a:spcPts val="5060"/>
              </a:lnSpc>
              <a:buNone/>
            </a:pPr>
            <a:r>
              <a:rPr lang="en-US" sz="4400" b="1" dirty="0">
                <a:solidFill>
                  <a:srgbClr val="F5F3EE"/>
                </a:solidFill>
                <a:latin typeface="Libre Baskerville" pitchFamily="34" charset="0"/>
                <a:ea typeface="Libre Baskerville" pitchFamily="34" charset="-122"/>
                <a:cs typeface="Libre Baskerville" pitchFamily="34" charset="-120"/>
              </a:rPr>
              <a:t>Öğrenmeyi tanımak,</a:t>
            </a:r>
            <a:endParaRPr lang="en-US" sz="4400" dirty="0"/>
          </a:p>
          <a:p>
            <a:pPr algn="l" indent="0" marL="0">
              <a:lnSpc>
                <a:spcPts val="5060"/>
              </a:lnSpc>
              <a:buNone/>
            </a:pPr>
            <a:r>
              <a:rPr lang="en-US" sz="4400" b="1" dirty="0">
                <a:solidFill>
                  <a:srgbClr val="F5F3EE"/>
                </a:solidFill>
                <a:latin typeface="Libre Baskerville" pitchFamily="34" charset="0"/>
                <a:ea typeface="Libre Baskerville" pitchFamily="34" charset="-122"/>
                <a:cs typeface="Libre Baskerville" pitchFamily="34" charset="-120"/>
              </a:rPr>
              <a:t>riskleri tanımak</a:t>
            </a:r>
            <a:endParaRPr lang="en-US" sz="4400" dirty="0"/>
          </a:p>
        </p:txBody>
      </p:sp>
      <p:sp>
        <p:nvSpPr>
          <p:cNvPr id="4" name="Shape 2"/>
          <p:cNvSpPr/>
          <p:nvPr/>
        </p:nvSpPr>
        <p:spPr>
          <a:xfrm>
            <a:off x="812800" y="3681016"/>
            <a:ext cx="5181600" cy="0"/>
          </a:xfrm>
          <a:prstGeom prst="line">
            <a:avLst/>
          </a:prstGeom>
          <a:noFill/>
          <a:ln w="19050">
            <a:solidFill>
              <a:srgbClr val="7FB0D6"/>
            </a:solidFill>
            <a:prstDash val="solid"/>
          </a:ln>
        </p:spPr>
      </p:sp>
      <p:sp>
        <p:nvSpPr>
          <p:cNvPr id="5" name="Text 3"/>
          <p:cNvSpPr/>
          <p:nvPr/>
        </p:nvSpPr>
        <p:spPr>
          <a:xfrm>
            <a:off x="812800" y="3868341"/>
            <a:ext cx="5337048"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7FB0D6"/>
                </a:solidFill>
                <a:latin typeface="Public Sans" pitchFamily="34" charset="0"/>
                <a:ea typeface="Public Sans" pitchFamily="34" charset="-122"/>
                <a:cs typeface="Public Sans" pitchFamily="34" charset="-120"/>
              </a:rPr>
              <a:t>MADDE 5</a:t>
            </a:r>
            <a:endParaRPr lang="en-US" sz="1200" dirty="0"/>
          </a:p>
        </p:txBody>
      </p:sp>
      <p:sp>
        <p:nvSpPr>
          <p:cNvPr id="6" name="Text 4"/>
          <p:cNvSpPr/>
          <p:nvPr/>
        </p:nvSpPr>
        <p:spPr>
          <a:xfrm>
            <a:off x="812800" y="4157861"/>
            <a:ext cx="5337048" cy="539750"/>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DCE3EA"/>
                </a:solidFill>
                <a:latin typeface="Public Sans" pitchFamily="34" charset="0"/>
                <a:ea typeface="Public Sans" pitchFamily="34" charset="-122"/>
                <a:cs typeface="Public Sans" pitchFamily="34" charset="-120"/>
              </a:rPr>
              <a:t>Önceki öğrenmenin tanınması ve mikro yeterlilik kriterlerine ilişkin esaslar</a:t>
            </a:r>
            <a:endParaRPr lang="en-US" sz="1500" dirty="0"/>
          </a:p>
        </p:txBody>
      </p:sp>
      <p:sp>
        <p:nvSpPr>
          <p:cNvPr id="7" name="Shape 5"/>
          <p:cNvSpPr/>
          <p:nvPr/>
        </p:nvSpPr>
        <p:spPr>
          <a:xfrm>
            <a:off x="6197600" y="3681016"/>
            <a:ext cx="5181600" cy="0"/>
          </a:xfrm>
          <a:prstGeom prst="line">
            <a:avLst/>
          </a:prstGeom>
          <a:noFill/>
          <a:ln w="19050">
            <a:solidFill>
              <a:srgbClr val="E6A57E"/>
            </a:solidFill>
            <a:prstDash val="solid"/>
          </a:ln>
        </p:spPr>
      </p:sp>
      <p:sp>
        <p:nvSpPr>
          <p:cNvPr id="8" name="Text 6"/>
          <p:cNvSpPr/>
          <p:nvPr/>
        </p:nvSpPr>
        <p:spPr>
          <a:xfrm>
            <a:off x="6197600" y="3868341"/>
            <a:ext cx="5337048"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E6A57E"/>
                </a:solidFill>
                <a:latin typeface="Public Sans" pitchFamily="34" charset="0"/>
                <a:ea typeface="Public Sans" pitchFamily="34" charset="-122"/>
                <a:cs typeface="Public Sans" pitchFamily="34" charset="-120"/>
              </a:rPr>
              <a:t>MADDE 6</a:t>
            </a:r>
            <a:endParaRPr lang="en-US" sz="1200" dirty="0"/>
          </a:p>
        </p:txBody>
      </p:sp>
      <p:sp>
        <p:nvSpPr>
          <p:cNvPr id="9" name="Text 7"/>
          <p:cNvSpPr/>
          <p:nvPr/>
        </p:nvSpPr>
        <p:spPr>
          <a:xfrm>
            <a:off x="6197600" y="4157861"/>
            <a:ext cx="5337048" cy="539750"/>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DCE3EA"/>
                </a:solidFill>
                <a:latin typeface="Public Sans" pitchFamily="34" charset="0"/>
                <a:ea typeface="Public Sans" pitchFamily="34" charset="-122"/>
                <a:cs typeface="Public Sans" pitchFamily="34" charset="-120"/>
              </a:rPr>
              <a:t>Sanal ortamda yasa dışı bahis, şans oyunları ve kumarla mücadele: kurumsal farkındalık</a:t>
            </a:r>
            <a:endParaRPr lang="en-US" sz="1500" dirty="0"/>
          </a:p>
        </p:txBody>
      </p:sp>
      <p:sp>
        <p:nvSpPr>
          <p:cNvPr id="10" name="Text 8"/>
          <p:cNvSpPr/>
          <p:nvPr/>
        </p:nvSpPr>
        <p:spPr>
          <a:xfrm>
            <a:off x="812800" y="5778500"/>
            <a:ext cx="10883392"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F5F3EE"/>
                </a:solidFill>
                <a:latin typeface="Public Sans" pitchFamily="34" charset="0"/>
                <a:ea typeface="Public Sans" pitchFamily="34" charset="-122"/>
                <a:cs typeface="Public Sans" pitchFamily="34" charset="-120"/>
              </a:rPr>
              <a:t>Doç. Dr. Arif İğdeli</a:t>
            </a:r>
            <a:endParaRPr lang="en-US" sz="15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3E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2F6690"/>
                </a:solidFill>
                <a:latin typeface="Public Sans" pitchFamily="34" charset="0"/>
                <a:ea typeface="Public Sans" pitchFamily="34" charset="-122"/>
                <a:cs typeface="Public Sans" pitchFamily="34" charset="-120"/>
              </a:rPr>
              <a:t>MADDE 5 · ÖNCEKI ÖĞRENMENIN TANINMASI (ÖÖT)</a:t>
            </a:r>
            <a:endParaRPr lang="en-US" sz="1200" dirty="0"/>
          </a:p>
        </p:txBody>
      </p:sp>
      <p:sp>
        <p:nvSpPr>
          <p:cNvPr id="3" name="Text 1"/>
          <p:cNvSpPr/>
          <p:nvPr/>
        </p:nvSpPr>
        <p:spPr>
          <a:xfrm>
            <a:off x="812800" y="1127720"/>
            <a:ext cx="10883392" cy="463550"/>
          </a:xfrm>
          <a:prstGeom prst="rect">
            <a:avLst/>
          </a:prstGeom>
          <a:noFill/>
          <a:ln/>
        </p:spPr>
        <p:txBody>
          <a:bodyPr wrap="square" lIns="0" tIns="0" rIns="0" bIns="0" rtlCol="0" anchor="t">
            <a:normAutofit/>
          </a:bodyPr>
          <a:lstStyle/>
          <a:p>
            <a:pPr algn="l" indent="0" marL="0">
              <a:lnSpc>
                <a:spcPts val="3450"/>
              </a:lnSpc>
              <a:buNone/>
            </a:pPr>
            <a:r>
              <a:rPr lang="en-US" sz="3000" b="1" dirty="0">
                <a:solidFill>
                  <a:srgbClr val="16233A"/>
                </a:solidFill>
                <a:latin typeface="Libre Baskerville" pitchFamily="34" charset="0"/>
                <a:ea typeface="Libre Baskerville" pitchFamily="34" charset="-122"/>
                <a:cs typeface="Libre Baskerville" pitchFamily="34" charset="-120"/>
              </a:rPr>
              <a:t>Üniversite dışında öğrendikleriniz üç yoldan tanınır</a:t>
            </a:r>
            <a:endParaRPr lang="en-US" sz="3000" dirty="0"/>
          </a:p>
        </p:txBody>
      </p:sp>
      <p:sp>
        <p:nvSpPr>
          <p:cNvPr id="4" name="Shape 2"/>
          <p:cNvSpPr/>
          <p:nvPr/>
        </p:nvSpPr>
        <p:spPr>
          <a:xfrm>
            <a:off x="815975" y="1823045"/>
            <a:ext cx="3380284" cy="4015780"/>
          </a:xfrm>
          <a:prstGeom prst="roundRect">
            <a:avLst>
              <a:gd name="adj" fmla="val 2160"/>
            </a:avLst>
          </a:prstGeom>
          <a:solidFill>
            <a:srgbClr val="FCFBF8"/>
          </a:solidFill>
          <a:ln w="6350">
            <a:solidFill>
              <a:srgbClr val="D9DEE4"/>
            </a:solidFill>
            <a:prstDash val="solid"/>
          </a:ln>
        </p:spPr>
      </p:sp>
      <p:sp>
        <p:nvSpPr>
          <p:cNvPr id="5" name="Text 3"/>
          <p:cNvSpPr/>
          <p:nvPr/>
        </p:nvSpPr>
        <p:spPr>
          <a:xfrm>
            <a:off x="1073150" y="2080220"/>
            <a:ext cx="2951912"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2F6690"/>
                </a:solidFill>
                <a:latin typeface="Public Sans" pitchFamily="34" charset="0"/>
                <a:ea typeface="Public Sans" pitchFamily="34" charset="-122"/>
                <a:cs typeface="Public Sans" pitchFamily="34" charset="-120"/>
              </a:rPr>
              <a:t>a · Madde 6</a:t>
            </a:r>
            <a:endParaRPr lang="en-US" sz="1200" dirty="0"/>
          </a:p>
        </p:txBody>
      </p:sp>
      <p:sp>
        <p:nvSpPr>
          <p:cNvPr id="6" name="Text 4"/>
          <p:cNvSpPr/>
          <p:nvPr/>
        </p:nvSpPr>
        <p:spPr>
          <a:xfrm>
            <a:off x="1073150" y="2395141"/>
            <a:ext cx="2951912" cy="299641"/>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6233A"/>
                </a:solidFill>
                <a:latin typeface="Public Sans" pitchFamily="34" charset="0"/>
                <a:ea typeface="Public Sans" pitchFamily="34" charset="-122"/>
                <a:cs typeface="Public Sans" pitchFamily="34" charset="-120"/>
              </a:rPr>
              <a:t>Muafiyet sınavı</a:t>
            </a:r>
            <a:endParaRPr lang="en-US" sz="1800" dirty="0"/>
          </a:p>
        </p:txBody>
      </p:sp>
      <p:sp>
        <p:nvSpPr>
          <p:cNvPr id="7" name="Text 5"/>
          <p:cNvSpPr/>
          <p:nvPr/>
        </p:nvSpPr>
        <p:spPr>
          <a:xfrm>
            <a:off x="1073150" y="2770981"/>
            <a:ext cx="2951912" cy="105648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3E4A5C"/>
                </a:solidFill>
                <a:latin typeface="Public Sans" pitchFamily="34" charset="0"/>
                <a:ea typeface="Public Sans" pitchFamily="34" charset="-122"/>
                <a:cs typeface="Public Sans" pitchFamily="34" charset="-120"/>
              </a:rPr>
              <a:t>Belgelendirilemeyen, özel ilgi ve yetenekle edinilmiş kazanımlar. Yazılı, sözlü, uygulamalı sınav veya portfolyo ile ölçülür.</a:t>
            </a:r>
            <a:endParaRPr lang="en-US" sz="1400" dirty="0"/>
          </a:p>
        </p:txBody>
      </p:sp>
      <p:sp>
        <p:nvSpPr>
          <p:cNvPr id="8" name="Shape 6"/>
          <p:cNvSpPr/>
          <p:nvPr/>
        </p:nvSpPr>
        <p:spPr>
          <a:xfrm>
            <a:off x="4405809" y="1823045"/>
            <a:ext cx="3380383" cy="4015780"/>
          </a:xfrm>
          <a:prstGeom prst="roundRect">
            <a:avLst>
              <a:gd name="adj" fmla="val 2160"/>
            </a:avLst>
          </a:prstGeom>
          <a:solidFill>
            <a:srgbClr val="FCFBF8"/>
          </a:solidFill>
          <a:ln w="6350">
            <a:solidFill>
              <a:srgbClr val="D9DEE4"/>
            </a:solidFill>
            <a:prstDash val="solid"/>
          </a:ln>
        </p:spPr>
      </p:sp>
      <p:sp>
        <p:nvSpPr>
          <p:cNvPr id="9" name="Text 7"/>
          <p:cNvSpPr/>
          <p:nvPr/>
        </p:nvSpPr>
        <p:spPr>
          <a:xfrm>
            <a:off x="4662984" y="2080220"/>
            <a:ext cx="2952014"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2F6690"/>
                </a:solidFill>
                <a:latin typeface="Public Sans" pitchFamily="34" charset="0"/>
                <a:ea typeface="Public Sans" pitchFamily="34" charset="-122"/>
                <a:cs typeface="Public Sans" pitchFamily="34" charset="-120"/>
              </a:rPr>
              <a:t>b · Madde 7</a:t>
            </a:r>
            <a:endParaRPr lang="en-US" sz="1200" dirty="0"/>
          </a:p>
        </p:txBody>
      </p:sp>
      <p:sp>
        <p:nvSpPr>
          <p:cNvPr id="10" name="Text 8"/>
          <p:cNvSpPr/>
          <p:nvPr/>
        </p:nvSpPr>
        <p:spPr>
          <a:xfrm>
            <a:off x="4662984" y="2395141"/>
            <a:ext cx="2952014" cy="299641"/>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6233A"/>
                </a:solidFill>
                <a:latin typeface="Public Sans" pitchFamily="34" charset="0"/>
                <a:ea typeface="Public Sans" pitchFamily="34" charset="-122"/>
                <a:cs typeface="Public Sans" pitchFamily="34" charset="-120"/>
              </a:rPr>
              <a:t>Akredite sertifika</a:t>
            </a:r>
            <a:endParaRPr lang="en-US" sz="1800" dirty="0"/>
          </a:p>
        </p:txBody>
      </p:sp>
      <p:sp>
        <p:nvSpPr>
          <p:cNvPr id="11" name="Text 9"/>
          <p:cNvSpPr/>
          <p:nvPr/>
        </p:nvSpPr>
        <p:spPr>
          <a:xfrm>
            <a:off x="4662984" y="2770981"/>
            <a:ext cx="2952014" cy="1314252"/>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3E4A5C"/>
                </a:solidFill>
                <a:latin typeface="Public Sans" pitchFamily="34" charset="0"/>
                <a:ea typeface="Public Sans" pitchFamily="34" charset="-122"/>
                <a:cs typeface="Public Sans" pitchFamily="34" charset="-120"/>
              </a:rPr>
              <a:t>Ulusal veya uluslararası akredite kurumlardan alınan, program kazanımlarıyla örtüşen sertifikalar. Hangilerinin sayılacağına yönetim kurulu karar verir.</a:t>
            </a:r>
            <a:endParaRPr lang="en-US" sz="1400" dirty="0"/>
          </a:p>
        </p:txBody>
      </p:sp>
      <p:sp>
        <p:nvSpPr>
          <p:cNvPr id="12" name="Shape 10"/>
          <p:cNvSpPr/>
          <p:nvPr/>
        </p:nvSpPr>
        <p:spPr>
          <a:xfrm>
            <a:off x="7995741" y="1823045"/>
            <a:ext cx="3380284" cy="4015780"/>
          </a:xfrm>
          <a:prstGeom prst="roundRect">
            <a:avLst>
              <a:gd name="adj" fmla="val 2160"/>
            </a:avLst>
          </a:prstGeom>
          <a:solidFill>
            <a:srgbClr val="FCFBF8"/>
          </a:solidFill>
          <a:ln w="6350">
            <a:solidFill>
              <a:srgbClr val="D9DEE4"/>
            </a:solidFill>
            <a:prstDash val="solid"/>
          </a:ln>
        </p:spPr>
      </p:sp>
      <p:sp>
        <p:nvSpPr>
          <p:cNvPr id="13" name="Text 11"/>
          <p:cNvSpPr/>
          <p:nvPr/>
        </p:nvSpPr>
        <p:spPr>
          <a:xfrm>
            <a:off x="8252916" y="2080220"/>
            <a:ext cx="2951912"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2F6690"/>
                </a:solidFill>
                <a:latin typeface="Public Sans" pitchFamily="34" charset="0"/>
                <a:ea typeface="Public Sans" pitchFamily="34" charset="-122"/>
                <a:cs typeface="Public Sans" pitchFamily="34" charset="-120"/>
              </a:rPr>
              <a:t>c · Madde 8</a:t>
            </a:r>
            <a:endParaRPr lang="en-US" sz="1200" dirty="0"/>
          </a:p>
        </p:txBody>
      </p:sp>
      <p:sp>
        <p:nvSpPr>
          <p:cNvPr id="14" name="Text 12"/>
          <p:cNvSpPr/>
          <p:nvPr/>
        </p:nvSpPr>
        <p:spPr>
          <a:xfrm>
            <a:off x="8252916" y="2395141"/>
            <a:ext cx="2951912" cy="299641"/>
          </a:xfrm>
          <a:prstGeom prst="rect">
            <a:avLst/>
          </a:prstGeom>
          <a:noFill/>
          <a:ln/>
        </p:spPr>
        <p:txBody>
          <a:bodyPr wrap="square" lIns="0" tIns="0" rIns="0" bIns="0" rtlCol="0" anchor="t">
            <a:normAutofit/>
          </a:bodyPr>
          <a:lstStyle/>
          <a:p>
            <a:pPr algn="l" indent="0" marL="0">
              <a:lnSpc>
                <a:spcPts val="2160"/>
              </a:lnSpc>
              <a:buNone/>
            </a:pPr>
            <a:r>
              <a:rPr lang="en-US" sz="1800" b="1" dirty="0">
                <a:solidFill>
                  <a:srgbClr val="16233A"/>
                </a:solidFill>
                <a:latin typeface="Public Sans" pitchFamily="34" charset="0"/>
                <a:ea typeface="Public Sans" pitchFamily="34" charset="-122"/>
                <a:cs typeface="Public Sans" pitchFamily="34" charset="-120"/>
              </a:rPr>
              <a:t>İş yeri deneyimi</a:t>
            </a:r>
            <a:endParaRPr lang="en-US" sz="1800" dirty="0"/>
          </a:p>
        </p:txBody>
      </p:sp>
      <p:sp>
        <p:nvSpPr>
          <p:cNvPr id="15" name="Text 13"/>
          <p:cNvSpPr/>
          <p:nvPr/>
        </p:nvSpPr>
        <p:spPr>
          <a:xfrm>
            <a:off x="8252916" y="2770981"/>
            <a:ext cx="2951912" cy="1056481"/>
          </a:xfrm>
          <a:prstGeom prst="rect">
            <a:avLst/>
          </a:prstGeom>
          <a:noFill/>
          <a:ln/>
        </p:spPr>
        <p:txBody>
          <a:bodyPr wrap="square" lIns="0" tIns="0" rIns="0" bIns="0" rtlCol="0" anchor="t">
            <a:normAutofit/>
          </a:bodyPr>
          <a:lstStyle/>
          <a:p>
            <a:pPr algn="l" indent="0" marL="0">
              <a:lnSpc>
                <a:spcPts val="2030"/>
              </a:lnSpc>
              <a:buNone/>
            </a:pPr>
            <a:r>
              <a:rPr lang="en-US" sz="1400" dirty="0">
                <a:solidFill>
                  <a:srgbClr val="3E4A5C"/>
                </a:solidFill>
                <a:latin typeface="Public Sans" pitchFamily="34" charset="0"/>
                <a:ea typeface="Public Sans" pitchFamily="34" charset="-122"/>
                <a:cs typeface="Public Sans" pitchFamily="34" charset="-120"/>
              </a:rPr>
              <a:t>SGK kaydıyla belgelenen kurumsal iş deneyimi ve hizmet içi eğitimler. Portfolyo hazırlanır, tutanaklı mülakatla değerlendirilir.</a:t>
            </a:r>
            <a:endParaRPr lang="en-US" sz="1400" dirty="0"/>
          </a:p>
        </p:txBody>
      </p:sp>
      <p:sp>
        <p:nvSpPr>
          <p:cNvPr id="16" name="Text 14"/>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E6878"/>
                </a:solidFill>
                <a:latin typeface="Public Sans" pitchFamily="34" charset="0"/>
                <a:ea typeface="Public Sans" pitchFamily="34" charset="-122"/>
                <a:cs typeface="Public Sans" pitchFamily="34" charset="-120"/>
              </a:rPr>
              <a:t>Dayanak: 2547 s. Kanun m.44/b ve TYÇ Yönetmeliği · Yürürlük: 2026–2027 · 2</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5F3E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2F6690"/>
                </a:solidFill>
                <a:latin typeface="Public Sans" pitchFamily="34" charset="0"/>
                <a:ea typeface="Public Sans" pitchFamily="34" charset="-122"/>
                <a:cs typeface="Public Sans" pitchFamily="34" charset="-120"/>
              </a:rPr>
              <a:t>MADDE 5 · ÖÖT BAŞVURU SÜRECI</a:t>
            </a:r>
            <a:endParaRPr lang="en-US" sz="1200" dirty="0"/>
          </a:p>
        </p:txBody>
      </p:sp>
      <p:sp>
        <p:nvSpPr>
          <p:cNvPr id="3" name="Text 1"/>
          <p:cNvSpPr/>
          <p:nvPr/>
        </p:nvSpPr>
        <p:spPr>
          <a:xfrm>
            <a:off x="812800" y="1127720"/>
            <a:ext cx="10883392" cy="463550"/>
          </a:xfrm>
          <a:prstGeom prst="rect">
            <a:avLst/>
          </a:prstGeom>
          <a:noFill/>
          <a:ln/>
        </p:spPr>
        <p:txBody>
          <a:bodyPr wrap="square" lIns="0" tIns="0" rIns="0" bIns="0" rtlCol="0" anchor="t">
            <a:normAutofit/>
          </a:bodyPr>
          <a:lstStyle/>
          <a:p>
            <a:pPr algn="l" indent="0" marL="0">
              <a:lnSpc>
                <a:spcPts val="3450"/>
              </a:lnSpc>
              <a:buNone/>
            </a:pPr>
            <a:r>
              <a:rPr lang="en-US" sz="3000" b="1" dirty="0">
                <a:solidFill>
                  <a:srgbClr val="16233A"/>
                </a:solidFill>
                <a:latin typeface="Libre Baskerville" pitchFamily="34" charset="0"/>
                <a:ea typeface="Libre Baskerville" pitchFamily="34" charset="-122"/>
                <a:cs typeface="Libre Baskerville" pitchFamily="34" charset="-120"/>
              </a:rPr>
              <a:t>Başvurudan karara dört adım</a:t>
            </a:r>
            <a:endParaRPr lang="en-US" sz="3000" dirty="0"/>
          </a:p>
        </p:txBody>
      </p:sp>
      <p:sp>
        <p:nvSpPr>
          <p:cNvPr id="4" name="Shape 2"/>
          <p:cNvSpPr/>
          <p:nvPr/>
        </p:nvSpPr>
        <p:spPr>
          <a:xfrm>
            <a:off x="815975" y="1823045"/>
            <a:ext cx="2520950" cy="4015780"/>
          </a:xfrm>
          <a:prstGeom prst="roundRect">
            <a:avLst>
              <a:gd name="adj" fmla="val 2897"/>
            </a:avLst>
          </a:prstGeom>
          <a:solidFill>
            <a:srgbClr val="FCFBF8"/>
          </a:solidFill>
          <a:ln w="6350">
            <a:solidFill>
              <a:srgbClr val="D9DEE4"/>
            </a:solidFill>
            <a:prstDash val="solid"/>
          </a:ln>
        </p:spPr>
      </p:sp>
      <p:sp>
        <p:nvSpPr>
          <p:cNvPr id="5" name="Text 3"/>
          <p:cNvSpPr/>
          <p:nvPr/>
        </p:nvSpPr>
        <p:spPr>
          <a:xfrm>
            <a:off x="1047750" y="2054820"/>
            <a:ext cx="2119122" cy="381000"/>
          </a:xfrm>
          <a:prstGeom prst="rect">
            <a:avLst/>
          </a:prstGeom>
          <a:noFill/>
          <a:ln/>
        </p:spPr>
        <p:txBody>
          <a:bodyPr wrap="square" lIns="0" tIns="0" rIns="0" bIns="0" rtlCol="0" anchor="t">
            <a:normAutofit/>
          </a:bodyPr>
          <a:lstStyle/>
          <a:p>
            <a:pPr algn="l" indent="0" marL="0">
              <a:lnSpc>
                <a:spcPts val="2800"/>
              </a:lnSpc>
              <a:buNone/>
            </a:pPr>
            <a:r>
              <a:rPr lang="en-US" sz="2800" b="1" dirty="0">
                <a:solidFill>
                  <a:srgbClr val="2F6690"/>
                </a:solidFill>
                <a:latin typeface="Libre Baskerville" pitchFamily="34" charset="0"/>
                <a:ea typeface="Libre Baskerville" pitchFamily="34" charset="-122"/>
                <a:cs typeface="Libre Baskerville" pitchFamily="34" charset="-120"/>
              </a:rPr>
              <a:t>1</a:t>
            </a:r>
            <a:endParaRPr lang="en-US" sz="2800" dirty="0"/>
          </a:p>
        </p:txBody>
      </p:sp>
      <p:sp>
        <p:nvSpPr>
          <p:cNvPr id="6" name="Text 4"/>
          <p:cNvSpPr/>
          <p:nvPr/>
        </p:nvSpPr>
        <p:spPr>
          <a:xfrm>
            <a:off x="1047750" y="2512020"/>
            <a:ext cx="2119122" cy="284460"/>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16233A"/>
                </a:solidFill>
                <a:latin typeface="Public Sans" pitchFamily="34" charset="0"/>
                <a:ea typeface="Public Sans" pitchFamily="34" charset="-122"/>
                <a:cs typeface="Public Sans" pitchFamily="34" charset="-120"/>
              </a:rPr>
              <a:t>Başvuru</a:t>
            </a:r>
            <a:endParaRPr lang="en-US" sz="1700" dirty="0"/>
          </a:p>
        </p:txBody>
      </p:sp>
      <p:sp>
        <p:nvSpPr>
          <p:cNvPr id="7" name="Text 5"/>
          <p:cNvSpPr/>
          <p:nvPr/>
        </p:nvSpPr>
        <p:spPr>
          <a:xfrm>
            <a:off x="1047750" y="2872680"/>
            <a:ext cx="2119122" cy="1461294"/>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3E4A5C"/>
                </a:solidFill>
                <a:latin typeface="Public Sans" pitchFamily="34" charset="0"/>
                <a:ea typeface="Public Sans" pitchFamily="34" charset="-122"/>
                <a:cs typeface="Public Sans" pitchFamily="34" charset="-120"/>
              </a:rPr>
              <a:t>Akademik takvimdeki ders kayıt haftasında, </a:t>
            </a:r>
            <a:r>
              <a:rPr lang="en-US" sz="1300" b="1" dirty="0">
                <a:solidFill>
                  <a:srgbClr val="3E4A5C"/>
                </a:solidFill>
                <a:latin typeface="Public Sans" pitchFamily="34" charset="0"/>
                <a:ea typeface="Public Sans" pitchFamily="34" charset="-122"/>
                <a:cs typeface="Public Sans" pitchFamily="34" charset="-120"/>
              </a:rPr>
              <a:t>anabilim dalı başkanlığına</a:t>
            </a:r>
            <a:r>
              <a:rPr lang="en-US" sz="1300" dirty="0">
                <a:solidFill>
                  <a:srgbClr val="3E4A5C"/>
                </a:solidFill>
                <a:latin typeface="Public Sans" pitchFamily="34" charset="0"/>
                <a:ea typeface="Public Sans" pitchFamily="34" charset="-122"/>
                <a:cs typeface="Public Sans" pitchFamily="34" charset="-120"/>
              </a:rPr>
              <a:t>. Posta, fotokopi, faks, onaysız ya da eksik belge işleme alınmaz.</a:t>
            </a:r>
            <a:endParaRPr lang="en-US" sz="1300" dirty="0"/>
          </a:p>
        </p:txBody>
      </p:sp>
      <p:sp>
        <p:nvSpPr>
          <p:cNvPr id="8" name="Shape 6"/>
          <p:cNvSpPr/>
          <p:nvPr/>
        </p:nvSpPr>
        <p:spPr>
          <a:xfrm>
            <a:off x="3495675" y="1823045"/>
            <a:ext cx="2520950" cy="4015780"/>
          </a:xfrm>
          <a:prstGeom prst="roundRect">
            <a:avLst>
              <a:gd name="adj" fmla="val 2897"/>
            </a:avLst>
          </a:prstGeom>
          <a:solidFill>
            <a:srgbClr val="FCFBF8"/>
          </a:solidFill>
          <a:ln w="6350">
            <a:solidFill>
              <a:srgbClr val="D9DEE4"/>
            </a:solidFill>
            <a:prstDash val="solid"/>
          </a:ln>
        </p:spPr>
      </p:sp>
      <p:sp>
        <p:nvSpPr>
          <p:cNvPr id="9" name="Text 7"/>
          <p:cNvSpPr/>
          <p:nvPr/>
        </p:nvSpPr>
        <p:spPr>
          <a:xfrm>
            <a:off x="3727450" y="2054820"/>
            <a:ext cx="2119122" cy="381000"/>
          </a:xfrm>
          <a:prstGeom prst="rect">
            <a:avLst/>
          </a:prstGeom>
          <a:noFill/>
          <a:ln/>
        </p:spPr>
        <p:txBody>
          <a:bodyPr wrap="square" lIns="0" tIns="0" rIns="0" bIns="0" rtlCol="0" anchor="t">
            <a:normAutofit/>
          </a:bodyPr>
          <a:lstStyle/>
          <a:p>
            <a:pPr algn="l" indent="0" marL="0">
              <a:lnSpc>
                <a:spcPts val="2800"/>
              </a:lnSpc>
              <a:buNone/>
            </a:pPr>
            <a:r>
              <a:rPr lang="en-US" sz="2800" b="1" dirty="0">
                <a:solidFill>
                  <a:srgbClr val="2F6690"/>
                </a:solidFill>
                <a:latin typeface="Libre Baskerville" pitchFamily="34" charset="0"/>
                <a:ea typeface="Libre Baskerville" pitchFamily="34" charset="-122"/>
                <a:cs typeface="Libre Baskerville" pitchFamily="34" charset="-120"/>
              </a:rPr>
              <a:t>2</a:t>
            </a:r>
            <a:endParaRPr lang="en-US" sz="2800" dirty="0"/>
          </a:p>
        </p:txBody>
      </p:sp>
      <p:sp>
        <p:nvSpPr>
          <p:cNvPr id="10" name="Text 8"/>
          <p:cNvSpPr/>
          <p:nvPr/>
        </p:nvSpPr>
        <p:spPr>
          <a:xfrm>
            <a:off x="3727450" y="2512020"/>
            <a:ext cx="2119122" cy="284460"/>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16233A"/>
                </a:solidFill>
                <a:latin typeface="Public Sans" pitchFamily="34" charset="0"/>
                <a:ea typeface="Public Sans" pitchFamily="34" charset="-122"/>
                <a:cs typeface="Public Sans" pitchFamily="34" charset="-120"/>
              </a:rPr>
              <a:t>Değerlendirme</a:t>
            </a:r>
            <a:endParaRPr lang="en-US" sz="1700" dirty="0"/>
          </a:p>
        </p:txBody>
      </p:sp>
      <p:sp>
        <p:nvSpPr>
          <p:cNvPr id="11" name="Text 9"/>
          <p:cNvSpPr/>
          <p:nvPr/>
        </p:nvSpPr>
        <p:spPr>
          <a:xfrm>
            <a:off x="3727450" y="2872680"/>
            <a:ext cx="2119122" cy="1221978"/>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3E4A5C"/>
                </a:solidFill>
                <a:latin typeface="Public Sans" pitchFamily="34" charset="0"/>
                <a:ea typeface="Public Sans" pitchFamily="34" charset="-122"/>
                <a:cs typeface="Public Sans" pitchFamily="34" charset="-120"/>
              </a:rPr>
              <a:t>Muafiyet ve İntibak Komisyonu ölçütleri belirler; hangi dersten muafiyet önerdiğini gerekçeli raporla sunar.</a:t>
            </a:r>
            <a:endParaRPr lang="en-US" sz="1300" dirty="0"/>
          </a:p>
        </p:txBody>
      </p:sp>
      <p:sp>
        <p:nvSpPr>
          <p:cNvPr id="12" name="Shape 10"/>
          <p:cNvSpPr/>
          <p:nvPr/>
        </p:nvSpPr>
        <p:spPr>
          <a:xfrm>
            <a:off x="6175375" y="1823045"/>
            <a:ext cx="2520950" cy="4015780"/>
          </a:xfrm>
          <a:prstGeom prst="roundRect">
            <a:avLst>
              <a:gd name="adj" fmla="val 2897"/>
            </a:avLst>
          </a:prstGeom>
          <a:solidFill>
            <a:srgbClr val="FCFBF8"/>
          </a:solidFill>
          <a:ln w="6350">
            <a:solidFill>
              <a:srgbClr val="D9DEE4"/>
            </a:solidFill>
            <a:prstDash val="solid"/>
          </a:ln>
        </p:spPr>
      </p:sp>
      <p:sp>
        <p:nvSpPr>
          <p:cNvPr id="13" name="Text 11"/>
          <p:cNvSpPr/>
          <p:nvPr/>
        </p:nvSpPr>
        <p:spPr>
          <a:xfrm>
            <a:off x="6407150" y="2054820"/>
            <a:ext cx="2119122" cy="381000"/>
          </a:xfrm>
          <a:prstGeom prst="rect">
            <a:avLst/>
          </a:prstGeom>
          <a:noFill/>
          <a:ln/>
        </p:spPr>
        <p:txBody>
          <a:bodyPr wrap="square" lIns="0" tIns="0" rIns="0" bIns="0" rtlCol="0" anchor="t">
            <a:normAutofit/>
          </a:bodyPr>
          <a:lstStyle/>
          <a:p>
            <a:pPr algn="l" indent="0" marL="0">
              <a:lnSpc>
                <a:spcPts val="2800"/>
              </a:lnSpc>
              <a:buNone/>
            </a:pPr>
            <a:r>
              <a:rPr lang="en-US" sz="2800" b="1" dirty="0">
                <a:solidFill>
                  <a:srgbClr val="2F6690"/>
                </a:solidFill>
                <a:latin typeface="Libre Baskerville" pitchFamily="34" charset="0"/>
                <a:ea typeface="Libre Baskerville" pitchFamily="34" charset="-122"/>
                <a:cs typeface="Libre Baskerville" pitchFamily="34" charset="-120"/>
              </a:rPr>
              <a:t>3</a:t>
            </a:r>
            <a:endParaRPr lang="en-US" sz="2800" dirty="0"/>
          </a:p>
        </p:txBody>
      </p:sp>
      <p:sp>
        <p:nvSpPr>
          <p:cNvPr id="14" name="Text 12"/>
          <p:cNvSpPr/>
          <p:nvPr/>
        </p:nvSpPr>
        <p:spPr>
          <a:xfrm>
            <a:off x="6407150" y="2512020"/>
            <a:ext cx="2119122" cy="284460"/>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16233A"/>
                </a:solidFill>
                <a:latin typeface="Public Sans" pitchFamily="34" charset="0"/>
                <a:ea typeface="Public Sans" pitchFamily="34" charset="-122"/>
                <a:cs typeface="Public Sans" pitchFamily="34" charset="-120"/>
              </a:rPr>
              <a:t>Sınav ve karar</a:t>
            </a:r>
            <a:endParaRPr lang="en-US" sz="1700" dirty="0"/>
          </a:p>
        </p:txBody>
      </p:sp>
      <p:sp>
        <p:nvSpPr>
          <p:cNvPr id="15" name="Text 13"/>
          <p:cNvSpPr/>
          <p:nvPr/>
        </p:nvSpPr>
        <p:spPr>
          <a:xfrm>
            <a:off x="6407150" y="2872680"/>
            <a:ext cx="2119122" cy="1461294"/>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3E4A5C"/>
                </a:solidFill>
                <a:latin typeface="Public Sans" pitchFamily="34" charset="0"/>
                <a:ea typeface="Public Sans" pitchFamily="34" charset="-122"/>
                <a:cs typeface="Public Sans" pitchFamily="34" charset="-120"/>
              </a:rPr>
              <a:t>Sınavlar yılda bir kez, derslerin başlangıcından itibaren ilk hafta. Program en az 3 iş günü önce ilan edilir. Karar: Enstitü Yönetim Kurulu.</a:t>
            </a:r>
            <a:endParaRPr lang="en-US" sz="1300" dirty="0"/>
          </a:p>
        </p:txBody>
      </p:sp>
      <p:sp>
        <p:nvSpPr>
          <p:cNvPr id="16" name="Shape 14"/>
          <p:cNvSpPr/>
          <p:nvPr/>
        </p:nvSpPr>
        <p:spPr>
          <a:xfrm>
            <a:off x="8855075" y="1823045"/>
            <a:ext cx="2520950" cy="4015780"/>
          </a:xfrm>
          <a:prstGeom prst="roundRect">
            <a:avLst>
              <a:gd name="adj" fmla="val 2897"/>
            </a:avLst>
          </a:prstGeom>
          <a:solidFill>
            <a:srgbClr val="FCFBF8"/>
          </a:solidFill>
          <a:ln w="6350">
            <a:solidFill>
              <a:srgbClr val="D9DEE4"/>
            </a:solidFill>
            <a:prstDash val="solid"/>
          </a:ln>
        </p:spPr>
      </p:sp>
      <p:sp>
        <p:nvSpPr>
          <p:cNvPr id="17" name="Text 15"/>
          <p:cNvSpPr/>
          <p:nvPr/>
        </p:nvSpPr>
        <p:spPr>
          <a:xfrm>
            <a:off x="9086850" y="2054820"/>
            <a:ext cx="2119122" cy="381000"/>
          </a:xfrm>
          <a:prstGeom prst="rect">
            <a:avLst/>
          </a:prstGeom>
          <a:noFill/>
          <a:ln/>
        </p:spPr>
        <p:txBody>
          <a:bodyPr wrap="square" lIns="0" tIns="0" rIns="0" bIns="0" rtlCol="0" anchor="t">
            <a:normAutofit/>
          </a:bodyPr>
          <a:lstStyle/>
          <a:p>
            <a:pPr algn="l" indent="0" marL="0">
              <a:lnSpc>
                <a:spcPts val="2800"/>
              </a:lnSpc>
              <a:buNone/>
            </a:pPr>
            <a:r>
              <a:rPr lang="en-US" sz="2800" b="1" dirty="0">
                <a:solidFill>
                  <a:srgbClr val="2F6690"/>
                </a:solidFill>
                <a:latin typeface="Libre Baskerville" pitchFamily="34" charset="0"/>
                <a:ea typeface="Libre Baskerville" pitchFamily="34" charset="-122"/>
                <a:cs typeface="Libre Baskerville" pitchFamily="34" charset="-120"/>
              </a:rPr>
              <a:t>4</a:t>
            </a:r>
            <a:endParaRPr lang="en-US" sz="2800" dirty="0"/>
          </a:p>
        </p:txBody>
      </p:sp>
      <p:sp>
        <p:nvSpPr>
          <p:cNvPr id="18" name="Text 16"/>
          <p:cNvSpPr/>
          <p:nvPr/>
        </p:nvSpPr>
        <p:spPr>
          <a:xfrm>
            <a:off x="9086850" y="2512020"/>
            <a:ext cx="2119122" cy="284460"/>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16233A"/>
                </a:solidFill>
                <a:latin typeface="Public Sans" pitchFamily="34" charset="0"/>
                <a:ea typeface="Public Sans" pitchFamily="34" charset="-122"/>
                <a:cs typeface="Public Sans" pitchFamily="34" charset="-120"/>
              </a:rPr>
              <a:t>İtiraz</a:t>
            </a:r>
            <a:endParaRPr lang="en-US" sz="1700" dirty="0"/>
          </a:p>
        </p:txBody>
      </p:sp>
      <p:sp>
        <p:nvSpPr>
          <p:cNvPr id="19" name="Text 17"/>
          <p:cNvSpPr/>
          <p:nvPr/>
        </p:nvSpPr>
        <p:spPr>
          <a:xfrm>
            <a:off x="9086850" y="2872680"/>
            <a:ext cx="2119122" cy="743347"/>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3E4A5C"/>
                </a:solidFill>
                <a:latin typeface="Public Sans" pitchFamily="34" charset="0"/>
                <a:ea typeface="Public Sans" pitchFamily="34" charset="-122"/>
                <a:cs typeface="Public Sans" pitchFamily="34" charset="-120"/>
              </a:rPr>
              <a:t>Tanınma sonuçlarına ilandan itibaren </a:t>
            </a:r>
            <a:r>
              <a:rPr lang="en-US" sz="1300" b="1" dirty="0">
                <a:solidFill>
                  <a:srgbClr val="3E4A5C"/>
                </a:solidFill>
                <a:latin typeface="Public Sans" pitchFamily="34" charset="0"/>
                <a:ea typeface="Public Sans" pitchFamily="34" charset="-122"/>
                <a:cs typeface="Public Sans" pitchFamily="34" charset="-120"/>
              </a:rPr>
              <a:t>3 iş günü</a:t>
            </a:r>
            <a:r>
              <a:rPr lang="en-US" sz="1300" dirty="0">
                <a:solidFill>
                  <a:srgbClr val="3E4A5C"/>
                </a:solidFill>
                <a:latin typeface="Public Sans" pitchFamily="34" charset="0"/>
                <a:ea typeface="Public Sans" pitchFamily="34" charset="-122"/>
                <a:cs typeface="Public Sans" pitchFamily="34" charset="-120"/>
              </a:rPr>
              <a:t> içinde itiraz edilebilir.</a:t>
            </a:r>
            <a:endParaRPr lang="en-US" sz="1300" dirty="0"/>
          </a:p>
        </p:txBody>
      </p:sp>
      <p:sp>
        <p:nvSpPr>
          <p:cNvPr id="20" name="Text 18"/>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E6878"/>
                </a:solidFill>
                <a:latin typeface="Public Sans" pitchFamily="34" charset="0"/>
                <a:ea typeface="Public Sans" pitchFamily="34" charset="-122"/>
                <a:cs typeface="Public Sans" pitchFamily="34" charset="-120"/>
              </a:rPr>
              <a:t>Kaynak: ÖÖT Yönergesi m.5 ve m.6 · 3</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E8EDF1"/>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2F6690"/>
                </a:solidFill>
                <a:latin typeface="Public Sans" pitchFamily="34" charset="0"/>
                <a:ea typeface="Public Sans" pitchFamily="34" charset="-122"/>
                <a:cs typeface="Public Sans" pitchFamily="34" charset="-120"/>
              </a:rPr>
              <a:t>MADDE 5 · ÖÖT KURALLARI</a:t>
            </a:r>
            <a:endParaRPr lang="en-US" sz="1200" dirty="0"/>
          </a:p>
        </p:txBody>
      </p:sp>
      <p:sp>
        <p:nvSpPr>
          <p:cNvPr id="3" name="Text 1"/>
          <p:cNvSpPr/>
          <p:nvPr/>
        </p:nvSpPr>
        <p:spPr>
          <a:xfrm>
            <a:off x="812800" y="1127720"/>
            <a:ext cx="10883392" cy="463550"/>
          </a:xfrm>
          <a:prstGeom prst="rect">
            <a:avLst/>
          </a:prstGeom>
          <a:noFill/>
          <a:ln/>
        </p:spPr>
        <p:txBody>
          <a:bodyPr wrap="square" lIns="0" tIns="0" rIns="0" bIns="0" rtlCol="0" anchor="t">
            <a:normAutofit/>
          </a:bodyPr>
          <a:lstStyle/>
          <a:p>
            <a:pPr algn="l" indent="0" marL="0">
              <a:lnSpc>
                <a:spcPts val="3450"/>
              </a:lnSpc>
              <a:buNone/>
            </a:pPr>
            <a:r>
              <a:rPr lang="en-US" sz="3000" b="1" dirty="0">
                <a:solidFill>
                  <a:srgbClr val="16233A"/>
                </a:solidFill>
                <a:latin typeface="Libre Baskerville" pitchFamily="34" charset="0"/>
                <a:ea typeface="Libre Baskerville" pitchFamily="34" charset="-122"/>
                <a:cs typeface="Libre Baskerville" pitchFamily="34" charset="-120"/>
              </a:rPr>
              <a:t>Akılda tutulacak sınırlar</a:t>
            </a:r>
            <a:endParaRPr lang="en-US" sz="3000" dirty="0"/>
          </a:p>
        </p:txBody>
      </p:sp>
      <p:sp>
        <p:nvSpPr>
          <p:cNvPr id="4" name="Shape 2"/>
          <p:cNvSpPr/>
          <p:nvPr/>
        </p:nvSpPr>
        <p:spPr>
          <a:xfrm>
            <a:off x="812800" y="1819870"/>
            <a:ext cx="3420467" cy="1442541"/>
          </a:xfrm>
          <a:prstGeom prst="roundRect">
            <a:avLst>
              <a:gd name="adj" fmla="val 5282"/>
            </a:avLst>
          </a:prstGeom>
          <a:solidFill>
            <a:srgbClr val="FCFBF8"/>
          </a:solidFill>
          <a:ln/>
        </p:spPr>
      </p:sp>
      <p:sp>
        <p:nvSpPr>
          <p:cNvPr id="5" name="Text 3"/>
          <p:cNvSpPr/>
          <p:nvPr/>
        </p:nvSpPr>
        <p:spPr>
          <a:xfrm>
            <a:off x="1041400" y="2048470"/>
            <a:ext cx="3052165" cy="472380"/>
          </a:xfrm>
          <a:prstGeom prst="rect">
            <a:avLst/>
          </a:prstGeom>
          <a:noFill/>
          <a:ln/>
        </p:spPr>
        <p:txBody>
          <a:bodyPr wrap="square" lIns="0" tIns="0" rIns="0" bIns="0" rtlCol="0" anchor="t">
            <a:normAutofit/>
          </a:bodyPr>
          <a:lstStyle/>
          <a:p>
            <a:pPr algn="l" indent="0" marL="0">
              <a:lnSpc>
                <a:spcPts val="3520"/>
              </a:lnSpc>
              <a:buNone/>
            </a:pPr>
            <a:r>
              <a:rPr lang="en-US" sz="3200" b="1" dirty="0">
                <a:solidFill>
                  <a:srgbClr val="16233A"/>
                </a:solidFill>
                <a:latin typeface="Libre Baskerville" pitchFamily="34" charset="0"/>
                <a:ea typeface="Libre Baskerville" pitchFamily="34" charset="-122"/>
                <a:cs typeface="Libre Baskerville" pitchFamily="34" charset="-120"/>
              </a:rPr>
              <a:t>15 AKTS</a:t>
            </a:r>
            <a:endParaRPr lang="en-US" sz="3200" dirty="0"/>
          </a:p>
        </p:txBody>
      </p:sp>
      <p:sp>
        <p:nvSpPr>
          <p:cNvPr id="6" name="Text 4"/>
          <p:cNvSpPr/>
          <p:nvPr/>
        </p:nvSpPr>
        <p:spPr>
          <a:xfrm>
            <a:off x="1041400" y="2571651"/>
            <a:ext cx="3052165" cy="48756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E4A5C"/>
                </a:solidFill>
                <a:latin typeface="Public Sans" pitchFamily="34" charset="0"/>
                <a:ea typeface="Public Sans" pitchFamily="34" charset="-122"/>
                <a:cs typeface="Public Sans" pitchFamily="34" charset="-120"/>
              </a:rPr>
              <a:t>Sınav ve sertifika yoluyla tanınabilecek toplam üst sınır</a:t>
            </a:r>
            <a:endParaRPr lang="en-US" sz="1300" dirty="0"/>
          </a:p>
        </p:txBody>
      </p:sp>
      <p:sp>
        <p:nvSpPr>
          <p:cNvPr id="7" name="Shape 5"/>
          <p:cNvSpPr/>
          <p:nvPr/>
        </p:nvSpPr>
        <p:spPr>
          <a:xfrm>
            <a:off x="4385667" y="1819870"/>
            <a:ext cx="3420566" cy="1442541"/>
          </a:xfrm>
          <a:prstGeom prst="roundRect">
            <a:avLst>
              <a:gd name="adj" fmla="val 5282"/>
            </a:avLst>
          </a:prstGeom>
          <a:solidFill>
            <a:srgbClr val="FCFBF8"/>
          </a:solidFill>
          <a:ln/>
        </p:spPr>
      </p:sp>
      <p:sp>
        <p:nvSpPr>
          <p:cNvPr id="8" name="Text 6"/>
          <p:cNvSpPr/>
          <p:nvPr/>
        </p:nvSpPr>
        <p:spPr>
          <a:xfrm>
            <a:off x="4614267" y="2048470"/>
            <a:ext cx="3052267" cy="472380"/>
          </a:xfrm>
          <a:prstGeom prst="rect">
            <a:avLst/>
          </a:prstGeom>
          <a:noFill/>
          <a:ln/>
        </p:spPr>
        <p:txBody>
          <a:bodyPr wrap="square" lIns="0" tIns="0" rIns="0" bIns="0" rtlCol="0" anchor="t">
            <a:normAutofit/>
          </a:bodyPr>
          <a:lstStyle/>
          <a:p>
            <a:pPr algn="l" indent="0" marL="0">
              <a:lnSpc>
                <a:spcPts val="3520"/>
              </a:lnSpc>
              <a:buNone/>
            </a:pPr>
            <a:r>
              <a:rPr lang="en-US" sz="3200" b="1" dirty="0">
                <a:solidFill>
                  <a:srgbClr val="16233A"/>
                </a:solidFill>
                <a:latin typeface="Libre Baskerville" pitchFamily="34" charset="0"/>
                <a:ea typeface="Libre Baskerville" pitchFamily="34" charset="-122"/>
                <a:cs typeface="Libre Baskerville" pitchFamily="34" charset="-120"/>
              </a:rPr>
              <a:t>30 saat</a:t>
            </a:r>
            <a:endParaRPr lang="en-US" sz="3200" dirty="0"/>
          </a:p>
        </p:txBody>
      </p:sp>
      <p:sp>
        <p:nvSpPr>
          <p:cNvPr id="9" name="Text 7"/>
          <p:cNvSpPr/>
          <p:nvPr/>
        </p:nvSpPr>
        <p:spPr>
          <a:xfrm>
            <a:off x="4614267" y="2571651"/>
            <a:ext cx="3052267" cy="48756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E4A5C"/>
                </a:solidFill>
                <a:latin typeface="Public Sans" pitchFamily="34" charset="0"/>
                <a:ea typeface="Public Sans" pitchFamily="34" charset="-122"/>
                <a:cs typeface="Public Sans" pitchFamily="34" charset="-120"/>
              </a:rPr>
              <a:t>Hizmet içi eğitim ve pratik çalışmada 1 AKTS karşılığı</a:t>
            </a:r>
            <a:endParaRPr lang="en-US" sz="1300" dirty="0"/>
          </a:p>
        </p:txBody>
      </p:sp>
      <p:sp>
        <p:nvSpPr>
          <p:cNvPr id="10" name="Shape 8"/>
          <p:cNvSpPr/>
          <p:nvPr/>
        </p:nvSpPr>
        <p:spPr>
          <a:xfrm>
            <a:off x="7958634" y="1819870"/>
            <a:ext cx="3420566" cy="1442541"/>
          </a:xfrm>
          <a:prstGeom prst="roundRect">
            <a:avLst>
              <a:gd name="adj" fmla="val 5282"/>
            </a:avLst>
          </a:prstGeom>
          <a:solidFill>
            <a:srgbClr val="FCFBF8"/>
          </a:solidFill>
          <a:ln/>
        </p:spPr>
      </p:sp>
      <p:sp>
        <p:nvSpPr>
          <p:cNvPr id="11" name="Text 9"/>
          <p:cNvSpPr/>
          <p:nvPr/>
        </p:nvSpPr>
        <p:spPr>
          <a:xfrm>
            <a:off x="8187234" y="2048470"/>
            <a:ext cx="3052267" cy="472380"/>
          </a:xfrm>
          <a:prstGeom prst="rect">
            <a:avLst/>
          </a:prstGeom>
          <a:noFill/>
          <a:ln/>
        </p:spPr>
        <p:txBody>
          <a:bodyPr wrap="square" lIns="0" tIns="0" rIns="0" bIns="0" rtlCol="0" anchor="t">
            <a:normAutofit/>
          </a:bodyPr>
          <a:lstStyle/>
          <a:p>
            <a:pPr algn="l" indent="0" marL="0">
              <a:lnSpc>
                <a:spcPts val="3520"/>
              </a:lnSpc>
              <a:buNone/>
            </a:pPr>
            <a:r>
              <a:rPr lang="en-US" sz="3200" b="1" dirty="0">
                <a:solidFill>
                  <a:srgbClr val="16233A"/>
                </a:solidFill>
                <a:latin typeface="Libre Baskerville" pitchFamily="34" charset="0"/>
                <a:ea typeface="Libre Baskerville" pitchFamily="34" charset="-122"/>
                <a:cs typeface="Libre Baskerville" pitchFamily="34" charset="-120"/>
              </a:rPr>
              <a:t>Tek hak</a:t>
            </a:r>
            <a:endParaRPr lang="en-US" sz="3200" dirty="0"/>
          </a:p>
        </p:txBody>
      </p:sp>
      <p:sp>
        <p:nvSpPr>
          <p:cNvPr id="12" name="Text 10"/>
          <p:cNvSpPr/>
          <p:nvPr/>
        </p:nvSpPr>
        <p:spPr>
          <a:xfrm>
            <a:off x="8187234" y="2571651"/>
            <a:ext cx="3052267" cy="48756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E4A5C"/>
                </a:solidFill>
                <a:latin typeface="Public Sans" pitchFamily="34" charset="0"/>
                <a:ea typeface="Public Sans" pitchFamily="34" charset="-122"/>
                <a:cs typeface="Public Sans" pitchFamily="34" charset="-120"/>
              </a:rPr>
              <a:t>Başarısız sınavda aynı ders için ikinci başvuru yok; transkripte not işlenmez</a:t>
            </a:r>
            <a:endParaRPr lang="en-US" sz="1300" dirty="0"/>
          </a:p>
        </p:txBody>
      </p:sp>
      <p:sp>
        <p:nvSpPr>
          <p:cNvPr id="13" name="Shape 11"/>
          <p:cNvSpPr/>
          <p:nvPr/>
        </p:nvSpPr>
        <p:spPr>
          <a:xfrm>
            <a:off x="831850" y="3516412"/>
            <a:ext cx="0" cy="885031"/>
          </a:xfrm>
          <a:prstGeom prst="line">
            <a:avLst/>
          </a:prstGeom>
          <a:noFill/>
          <a:ln w="38100">
            <a:solidFill>
              <a:srgbClr val="A8481F"/>
            </a:solidFill>
            <a:prstDash val="solid"/>
          </a:ln>
        </p:spPr>
      </p:sp>
      <p:sp>
        <p:nvSpPr>
          <p:cNvPr id="14" name="Text 12"/>
          <p:cNvSpPr/>
          <p:nvPr/>
        </p:nvSpPr>
        <p:spPr>
          <a:xfrm>
            <a:off x="1028700" y="3567212"/>
            <a:ext cx="5140833"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6233A"/>
                </a:solidFill>
                <a:latin typeface="Public Sans" pitchFamily="34" charset="0"/>
                <a:ea typeface="Public Sans" pitchFamily="34" charset="-122"/>
                <a:cs typeface="Public Sans" pitchFamily="34" charset="-120"/>
              </a:rPr>
              <a:t>Tanınmaz</a:t>
            </a:r>
            <a:endParaRPr lang="en-US" sz="1500" dirty="0"/>
          </a:p>
        </p:txBody>
      </p:sp>
      <p:sp>
        <p:nvSpPr>
          <p:cNvPr id="15" name="Text 13"/>
          <p:cNvSpPr/>
          <p:nvPr/>
        </p:nvSpPr>
        <p:spPr>
          <a:xfrm>
            <a:off x="1028700" y="3872012"/>
            <a:ext cx="5140833" cy="504031"/>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3E4A5C"/>
                </a:solidFill>
                <a:latin typeface="Public Sans" pitchFamily="34" charset="0"/>
                <a:ea typeface="Public Sans" pitchFamily="34" charset="-122"/>
                <a:cs typeface="Public Sans" pitchFamily="34" charset="-120"/>
              </a:rPr>
              <a:t>Tez, laboratuvar, atölye, bitirme çalışması, yönlendirilmiş çalışma, tasarım ve proje dersleri</a:t>
            </a:r>
            <a:endParaRPr lang="en-US" sz="1300" dirty="0"/>
          </a:p>
        </p:txBody>
      </p:sp>
      <p:sp>
        <p:nvSpPr>
          <p:cNvPr id="16" name="Shape 14"/>
          <p:cNvSpPr/>
          <p:nvPr/>
        </p:nvSpPr>
        <p:spPr>
          <a:xfrm>
            <a:off x="6191250" y="3516412"/>
            <a:ext cx="0" cy="885031"/>
          </a:xfrm>
          <a:prstGeom prst="line">
            <a:avLst/>
          </a:prstGeom>
          <a:noFill/>
          <a:ln w="38100">
            <a:solidFill>
              <a:srgbClr val="2F6690"/>
            </a:solidFill>
            <a:prstDash val="solid"/>
          </a:ln>
        </p:spPr>
      </p:sp>
      <p:sp>
        <p:nvSpPr>
          <p:cNvPr id="17" name="Text 15"/>
          <p:cNvSpPr/>
          <p:nvPr/>
        </p:nvSpPr>
        <p:spPr>
          <a:xfrm>
            <a:off x="6388100" y="3567212"/>
            <a:ext cx="5140833"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6233A"/>
                </a:solidFill>
                <a:latin typeface="Public Sans" pitchFamily="34" charset="0"/>
                <a:ea typeface="Public Sans" pitchFamily="34" charset="-122"/>
                <a:cs typeface="Public Sans" pitchFamily="34" charset="-120"/>
              </a:rPr>
              <a:t>Bilinmesi gereken</a:t>
            </a:r>
            <a:endParaRPr lang="en-US" sz="1500" dirty="0"/>
          </a:p>
        </p:txBody>
      </p:sp>
      <p:sp>
        <p:nvSpPr>
          <p:cNvPr id="18" name="Text 16"/>
          <p:cNvSpPr/>
          <p:nvPr/>
        </p:nvSpPr>
        <p:spPr>
          <a:xfrm>
            <a:off x="6388100" y="3872012"/>
            <a:ext cx="5140833" cy="504031"/>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3E4A5C"/>
                </a:solidFill>
                <a:latin typeface="Public Sans" pitchFamily="34" charset="0"/>
                <a:ea typeface="Public Sans" pitchFamily="34" charset="-122"/>
                <a:cs typeface="Public Sans" pitchFamily="34" charset="-120"/>
              </a:rPr>
              <a:t>Yabancı dil ve bilgisayar yeterlikleri 15 AKTS sınırına dahil değil. Başarılı dersler harf notuyla ortalamaya katılır.</a:t>
            </a:r>
            <a:endParaRPr lang="en-US" sz="1300" dirty="0"/>
          </a:p>
        </p:txBody>
      </p:sp>
      <p:sp>
        <p:nvSpPr>
          <p:cNvPr id="19" name="Text 17"/>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E6878"/>
                </a:solidFill>
                <a:latin typeface="Public Sans" pitchFamily="34" charset="0"/>
                <a:ea typeface="Public Sans" pitchFamily="34" charset="-122"/>
                <a:cs typeface="Public Sans" pitchFamily="34" charset="-120"/>
              </a:rPr>
              <a:t>Kaynak: ÖÖT Yönergesi m.5/5–9, m.6/6, m.7/2, m.8/5 · 4</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3E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2F6690"/>
                </a:solidFill>
                <a:latin typeface="Public Sans" pitchFamily="34" charset="0"/>
                <a:ea typeface="Public Sans" pitchFamily="34" charset="-122"/>
                <a:cs typeface="Public Sans" pitchFamily="34" charset="-120"/>
              </a:rPr>
              <a:t>MADDE 5 · MIKRO YETERLILIK VE EĞITIMI YÖNERGESI</a:t>
            </a:r>
            <a:endParaRPr lang="en-US" sz="1200" dirty="0"/>
          </a:p>
        </p:txBody>
      </p:sp>
      <p:sp>
        <p:nvSpPr>
          <p:cNvPr id="3" name="Text 1"/>
          <p:cNvSpPr/>
          <p:nvPr/>
        </p:nvSpPr>
        <p:spPr>
          <a:xfrm>
            <a:off x="812800" y="1127720"/>
            <a:ext cx="10883392" cy="463550"/>
          </a:xfrm>
          <a:prstGeom prst="rect">
            <a:avLst/>
          </a:prstGeom>
          <a:noFill/>
          <a:ln/>
        </p:spPr>
        <p:txBody>
          <a:bodyPr wrap="square" lIns="0" tIns="0" rIns="0" bIns="0" rtlCol="0" anchor="t">
            <a:normAutofit/>
          </a:bodyPr>
          <a:lstStyle/>
          <a:p>
            <a:pPr algn="l" indent="0" marL="0">
              <a:lnSpc>
                <a:spcPts val="3450"/>
              </a:lnSpc>
              <a:buNone/>
            </a:pPr>
            <a:r>
              <a:rPr lang="en-US" sz="3000" b="1" dirty="0">
                <a:solidFill>
                  <a:srgbClr val="16233A"/>
                </a:solidFill>
                <a:latin typeface="Libre Baskerville" pitchFamily="34" charset="0"/>
                <a:ea typeface="Libre Baskerville" pitchFamily="34" charset="-122"/>
                <a:cs typeface="Libre Baskerville" pitchFamily="34" charset="-120"/>
              </a:rPr>
              <a:t>Mikro yeterlilik nedir?</a:t>
            </a:r>
            <a:endParaRPr lang="en-US" sz="3000" dirty="0"/>
          </a:p>
        </p:txBody>
      </p:sp>
      <p:sp>
        <p:nvSpPr>
          <p:cNvPr id="4" name="Text 2"/>
          <p:cNvSpPr/>
          <p:nvPr/>
        </p:nvSpPr>
        <p:spPr>
          <a:xfrm>
            <a:off x="812800" y="2962275"/>
            <a:ext cx="5258562" cy="1397000"/>
          </a:xfrm>
          <a:prstGeom prst="rect">
            <a:avLst/>
          </a:prstGeom>
          <a:noFill/>
          <a:ln/>
        </p:spPr>
        <p:txBody>
          <a:bodyPr wrap="square" lIns="0" tIns="0" rIns="0" bIns="0" rtlCol="0" anchor="t">
            <a:normAutofit/>
          </a:bodyPr>
          <a:lstStyle/>
          <a:p>
            <a:pPr algn="l" indent="0" marL="0">
              <a:lnSpc>
                <a:spcPts val="2700"/>
              </a:lnSpc>
              <a:buNone/>
            </a:pPr>
            <a:r>
              <a:rPr lang="en-US" sz="1800" dirty="0">
                <a:solidFill>
                  <a:srgbClr val="16233A"/>
                </a:solidFill>
                <a:latin typeface="Libre Baskerville" pitchFamily="34" charset="0"/>
                <a:ea typeface="Libre Baskerville" pitchFamily="34" charset="-122"/>
                <a:cs typeface="Libre Baskerville" pitchFamily="34" charset="-120"/>
              </a:rPr>
              <a:t>Kısa bir kurs ya da eğitim modülünün ardından ölçme ve değerlendirmeyle verilen, </a:t>
            </a:r>
            <a:r>
              <a:rPr lang="en-US" sz="1800" dirty="0">
                <a:solidFill>
                  <a:srgbClr val="2F6690"/>
                </a:solidFill>
                <a:latin typeface="Libre Baskerville" pitchFamily="34" charset="0"/>
                <a:ea typeface="Libre Baskerville" pitchFamily="34" charset="-122"/>
                <a:cs typeface="Libre Baskerville" pitchFamily="34" charset="-120"/>
              </a:rPr>
              <a:t>kalite güvencesi sağlanmış, görece küçük hacimli</a:t>
            </a:r>
            <a:r>
              <a:rPr lang="en-US" sz="1800" dirty="0">
                <a:solidFill>
                  <a:srgbClr val="16233A"/>
                </a:solidFill>
                <a:latin typeface="Libre Baskerville" pitchFamily="34" charset="0"/>
                <a:ea typeface="Libre Baskerville" pitchFamily="34" charset="-122"/>
                <a:cs typeface="Libre Baskerville" pitchFamily="34" charset="-120"/>
              </a:rPr>
              <a:t> yeterlilik.</a:t>
            </a:r>
            <a:endParaRPr lang="en-US" sz="1800" dirty="0"/>
          </a:p>
        </p:txBody>
      </p:sp>
      <p:sp>
        <p:nvSpPr>
          <p:cNvPr id="5" name="Text 3"/>
          <p:cNvSpPr/>
          <p:nvPr/>
        </p:nvSpPr>
        <p:spPr>
          <a:xfrm>
            <a:off x="812800" y="4486275"/>
            <a:ext cx="525856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E6878"/>
                </a:solidFill>
                <a:latin typeface="Public Sans" pitchFamily="34" charset="0"/>
                <a:ea typeface="Public Sans" pitchFamily="34" charset="-122"/>
                <a:cs typeface="Public Sans" pitchFamily="34" charset="-120"/>
              </a:rPr>
              <a:t>Yönerge m.4/h</a:t>
            </a:r>
            <a:endParaRPr lang="en-US" sz="1200" dirty="0"/>
          </a:p>
        </p:txBody>
      </p:sp>
      <p:sp>
        <p:nvSpPr>
          <p:cNvPr id="6" name="Shape 4"/>
          <p:cNvSpPr/>
          <p:nvPr/>
        </p:nvSpPr>
        <p:spPr>
          <a:xfrm>
            <a:off x="6273800" y="1823045"/>
            <a:ext cx="5105400" cy="0"/>
          </a:xfrm>
          <a:prstGeom prst="line">
            <a:avLst/>
          </a:prstGeom>
          <a:noFill/>
          <a:ln w="6350">
            <a:solidFill>
              <a:srgbClr val="C9D1DA"/>
            </a:solidFill>
            <a:prstDash val="solid"/>
          </a:ln>
        </p:spPr>
      </p:sp>
      <p:sp>
        <p:nvSpPr>
          <p:cNvPr id="7" name="Text 5"/>
          <p:cNvSpPr/>
          <p:nvPr/>
        </p:nvSpPr>
        <p:spPr>
          <a:xfrm>
            <a:off x="6273800" y="1965920"/>
            <a:ext cx="5258562"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6233A"/>
                </a:solidFill>
                <a:latin typeface="Public Sans" pitchFamily="34" charset="0"/>
                <a:ea typeface="Public Sans" pitchFamily="34" charset="-122"/>
                <a:cs typeface="Public Sans" pitchFamily="34" charset="-120"/>
              </a:rPr>
              <a:t>Kredi</a:t>
            </a:r>
            <a:endParaRPr lang="en-US" sz="1500" dirty="0"/>
          </a:p>
        </p:txBody>
      </p:sp>
      <p:sp>
        <p:nvSpPr>
          <p:cNvPr id="8" name="Text 6"/>
          <p:cNvSpPr/>
          <p:nvPr/>
        </p:nvSpPr>
        <p:spPr>
          <a:xfrm>
            <a:off x="6273800" y="2245320"/>
            <a:ext cx="5258562" cy="48756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E4A5C"/>
                </a:solidFill>
                <a:latin typeface="Public Sans" pitchFamily="34" charset="0"/>
                <a:ea typeface="Public Sans" pitchFamily="34" charset="-122"/>
                <a:cs typeface="Public Sans" pitchFamily="34" charset="-120"/>
              </a:rPr>
              <a:t>1 AKTS = 25 saat öğrenen iş yükü; krediler biriktirilebilir ve aktarılabilir</a:t>
            </a:r>
            <a:endParaRPr lang="en-US" sz="1300" dirty="0"/>
          </a:p>
        </p:txBody>
      </p:sp>
      <p:sp>
        <p:nvSpPr>
          <p:cNvPr id="9" name="Shape 7"/>
          <p:cNvSpPr/>
          <p:nvPr/>
        </p:nvSpPr>
        <p:spPr>
          <a:xfrm>
            <a:off x="6273800" y="2850356"/>
            <a:ext cx="5105400" cy="0"/>
          </a:xfrm>
          <a:prstGeom prst="line">
            <a:avLst/>
          </a:prstGeom>
          <a:noFill/>
          <a:ln w="6350">
            <a:solidFill>
              <a:srgbClr val="C9D1DA"/>
            </a:solidFill>
            <a:prstDash val="solid"/>
          </a:ln>
        </p:spPr>
      </p:sp>
      <p:sp>
        <p:nvSpPr>
          <p:cNvPr id="10" name="Text 8"/>
          <p:cNvSpPr/>
          <p:nvPr/>
        </p:nvSpPr>
        <p:spPr>
          <a:xfrm>
            <a:off x="6273800" y="2993231"/>
            <a:ext cx="5258562"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6233A"/>
                </a:solidFill>
                <a:latin typeface="Public Sans" pitchFamily="34" charset="0"/>
                <a:ea typeface="Public Sans" pitchFamily="34" charset="-122"/>
                <a:cs typeface="Public Sans" pitchFamily="34" charset="-120"/>
              </a:rPr>
              <a:t>Düzey</a:t>
            </a:r>
            <a:endParaRPr lang="en-US" sz="1500" dirty="0"/>
          </a:p>
        </p:txBody>
      </p:sp>
      <p:sp>
        <p:nvSpPr>
          <p:cNvPr id="11" name="Text 9"/>
          <p:cNvSpPr/>
          <p:nvPr/>
        </p:nvSpPr>
        <p:spPr>
          <a:xfrm>
            <a:off x="6273800" y="3272631"/>
            <a:ext cx="5258562" cy="2564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E4A5C"/>
                </a:solidFill>
                <a:latin typeface="Public Sans" pitchFamily="34" charset="0"/>
                <a:ea typeface="Public Sans" pitchFamily="34" charset="-122"/>
                <a:cs typeface="Public Sans" pitchFamily="34" charset="-120"/>
              </a:rPr>
              <a:t>TYÇ düzeyleri: 7 yüksek lisans, 8 doktora</a:t>
            </a:r>
            <a:endParaRPr lang="en-US" sz="1300" dirty="0"/>
          </a:p>
        </p:txBody>
      </p:sp>
      <p:sp>
        <p:nvSpPr>
          <p:cNvPr id="12" name="Shape 10"/>
          <p:cNvSpPr/>
          <p:nvPr/>
        </p:nvSpPr>
        <p:spPr>
          <a:xfrm>
            <a:off x="6273800" y="3646587"/>
            <a:ext cx="5105400" cy="0"/>
          </a:xfrm>
          <a:prstGeom prst="line">
            <a:avLst/>
          </a:prstGeom>
          <a:noFill/>
          <a:ln w="6350">
            <a:solidFill>
              <a:srgbClr val="C9D1DA"/>
            </a:solidFill>
            <a:prstDash val="solid"/>
          </a:ln>
        </p:spPr>
      </p:sp>
      <p:sp>
        <p:nvSpPr>
          <p:cNvPr id="13" name="Text 11"/>
          <p:cNvSpPr/>
          <p:nvPr/>
        </p:nvSpPr>
        <p:spPr>
          <a:xfrm>
            <a:off x="6273800" y="3789462"/>
            <a:ext cx="5258562"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6233A"/>
                </a:solidFill>
                <a:latin typeface="Public Sans" pitchFamily="34" charset="0"/>
                <a:ea typeface="Public Sans" pitchFamily="34" charset="-122"/>
                <a:cs typeface="Public Sans" pitchFamily="34" charset="-120"/>
              </a:rPr>
              <a:t>Belge</a:t>
            </a:r>
            <a:endParaRPr lang="en-US" sz="1500" dirty="0"/>
          </a:p>
        </p:txBody>
      </p:sp>
      <p:sp>
        <p:nvSpPr>
          <p:cNvPr id="14" name="Text 12"/>
          <p:cNvSpPr/>
          <p:nvPr/>
        </p:nvSpPr>
        <p:spPr>
          <a:xfrm>
            <a:off x="6273800" y="4068862"/>
            <a:ext cx="5258562" cy="2564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E4A5C"/>
                </a:solidFill>
                <a:latin typeface="Public Sans" pitchFamily="34" charset="0"/>
                <a:ea typeface="Public Sans" pitchFamily="34" charset="-122"/>
                <a:cs typeface="Public Sans" pitchFamily="34" charset="-120"/>
              </a:rPr>
              <a:t>Doğrulanabilir dijital rozet, dijital cüzdanda saklanır</a:t>
            </a:r>
            <a:endParaRPr lang="en-US" sz="1300" dirty="0"/>
          </a:p>
        </p:txBody>
      </p:sp>
      <p:sp>
        <p:nvSpPr>
          <p:cNvPr id="15" name="Shape 13"/>
          <p:cNvSpPr/>
          <p:nvPr/>
        </p:nvSpPr>
        <p:spPr>
          <a:xfrm>
            <a:off x="6273800" y="4442817"/>
            <a:ext cx="5105400" cy="0"/>
          </a:xfrm>
          <a:prstGeom prst="line">
            <a:avLst/>
          </a:prstGeom>
          <a:noFill/>
          <a:ln w="6350">
            <a:solidFill>
              <a:srgbClr val="C9D1DA"/>
            </a:solidFill>
            <a:prstDash val="solid"/>
          </a:ln>
        </p:spPr>
      </p:sp>
      <p:sp>
        <p:nvSpPr>
          <p:cNvPr id="16" name="Shape 14"/>
          <p:cNvSpPr/>
          <p:nvPr/>
        </p:nvSpPr>
        <p:spPr>
          <a:xfrm>
            <a:off x="6273800" y="5239048"/>
            <a:ext cx="5105400" cy="0"/>
          </a:xfrm>
          <a:prstGeom prst="line">
            <a:avLst/>
          </a:prstGeom>
          <a:noFill/>
          <a:ln w="6350">
            <a:solidFill>
              <a:srgbClr val="C9D1DA"/>
            </a:solidFill>
            <a:prstDash val="solid"/>
          </a:ln>
        </p:spPr>
      </p:sp>
      <p:sp>
        <p:nvSpPr>
          <p:cNvPr id="17" name="Text 15"/>
          <p:cNvSpPr/>
          <p:nvPr/>
        </p:nvSpPr>
        <p:spPr>
          <a:xfrm>
            <a:off x="6273800" y="4585692"/>
            <a:ext cx="5258562"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6233A"/>
                </a:solidFill>
                <a:latin typeface="Public Sans" pitchFamily="34" charset="0"/>
                <a:ea typeface="Public Sans" pitchFamily="34" charset="-122"/>
                <a:cs typeface="Public Sans" pitchFamily="34" charset="-120"/>
              </a:rPr>
              <a:t>Yönetim</a:t>
            </a:r>
            <a:endParaRPr lang="en-US" sz="1500" dirty="0"/>
          </a:p>
        </p:txBody>
      </p:sp>
      <p:sp>
        <p:nvSpPr>
          <p:cNvPr id="18" name="Text 16"/>
          <p:cNvSpPr/>
          <p:nvPr/>
        </p:nvSpPr>
        <p:spPr>
          <a:xfrm>
            <a:off x="6273800" y="4865092"/>
            <a:ext cx="5258562" cy="2564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E4A5C"/>
                </a:solidFill>
                <a:latin typeface="Public Sans" pitchFamily="34" charset="0"/>
                <a:ea typeface="Public Sans" pitchFamily="34" charset="-122"/>
                <a:cs typeface="Public Sans" pitchFamily="34" charset="-120"/>
              </a:rPr>
              <a:t>Senato'nun yetkilendirdiği organ; üyeler 3 yıllığına seçilir</a:t>
            </a:r>
            <a:endParaRPr lang="en-US" sz="1300" dirty="0"/>
          </a:p>
        </p:txBody>
      </p:sp>
      <p:sp>
        <p:nvSpPr>
          <p:cNvPr id="19" name="Text 17"/>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E6878"/>
                </a:solidFill>
                <a:latin typeface="Public Sans" pitchFamily="34" charset="0"/>
                <a:ea typeface="Public Sans" pitchFamily="34" charset="-122"/>
                <a:cs typeface="Public Sans" pitchFamily="34" charset="-120"/>
              </a:rPr>
              <a:t>Dayanak: YÖK Mikro Yeterlikler Çerçevesi Usul ve Esasları (10.06.2026) · 5</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E8EDF1"/>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2F6690"/>
                </a:solidFill>
                <a:latin typeface="Public Sans" pitchFamily="34" charset="0"/>
                <a:ea typeface="Public Sans" pitchFamily="34" charset="-122"/>
                <a:cs typeface="Public Sans" pitchFamily="34" charset="-120"/>
              </a:rPr>
              <a:t>MADDE 5 · MIKRO YETERLILIKLERIN TANINMASI</a:t>
            </a:r>
            <a:endParaRPr lang="en-US" sz="1200" dirty="0"/>
          </a:p>
        </p:txBody>
      </p:sp>
      <p:sp>
        <p:nvSpPr>
          <p:cNvPr id="3" name="Text 1"/>
          <p:cNvSpPr/>
          <p:nvPr/>
        </p:nvSpPr>
        <p:spPr>
          <a:xfrm>
            <a:off x="812800" y="1127720"/>
            <a:ext cx="10883392" cy="463550"/>
          </a:xfrm>
          <a:prstGeom prst="rect">
            <a:avLst/>
          </a:prstGeom>
          <a:noFill/>
          <a:ln/>
        </p:spPr>
        <p:txBody>
          <a:bodyPr wrap="square" lIns="0" tIns="0" rIns="0" bIns="0" rtlCol="0" anchor="t">
            <a:normAutofit/>
          </a:bodyPr>
          <a:lstStyle/>
          <a:p>
            <a:pPr algn="l" indent="0" marL="0">
              <a:lnSpc>
                <a:spcPts val="3450"/>
              </a:lnSpc>
              <a:buNone/>
            </a:pPr>
            <a:r>
              <a:rPr lang="en-US" sz="3000" b="1" dirty="0">
                <a:solidFill>
                  <a:srgbClr val="16233A"/>
                </a:solidFill>
                <a:latin typeface="Libre Baskerville" pitchFamily="34" charset="0"/>
                <a:ea typeface="Libre Baskerville" pitchFamily="34" charset="-122"/>
                <a:cs typeface="Libre Baskerville" pitchFamily="34" charset="-120"/>
              </a:rPr>
              <a:t>Programınızda ne kadarı sayılabilir?</a:t>
            </a:r>
            <a:endParaRPr lang="en-US" sz="3000" dirty="0"/>
          </a:p>
        </p:txBody>
      </p:sp>
      <p:sp>
        <p:nvSpPr>
          <p:cNvPr id="4" name="Shape 2"/>
          <p:cNvSpPr/>
          <p:nvPr/>
        </p:nvSpPr>
        <p:spPr>
          <a:xfrm>
            <a:off x="812800" y="1819870"/>
            <a:ext cx="4821535" cy="4022130"/>
          </a:xfrm>
          <a:prstGeom prst="roundRect">
            <a:avLst>
              <a:gd name="adj" fmla="val 1895"/>
            </a:avLst>
          </a:prstGeom>
          <a:solidFill>
            <a:srgbClr val="16233A"/>
          </a:solidFill>
          <a:ln/>
        </p:spPr>
      </p:sp>
      <p:sp>
        <p:nvSpPr>
          <p:cNvPr id="5" name="Text 3"/>
          <p:cNvSpPr/>
          <p:nvPr/>
        </p:nvSpPr>
        <p:spPr>
          <a:xfrm>
            <a:off x="1092200" y="2099270"/>
            <a:ext cx="4390617" cy="635000"/>
          </a:xfrm>
          <a:prstGeom prst="rect">
            <a:avLst/>
          </a:prstGeom>
          <a:noFill/>
          <a:ln/>
        </p:spPr>
        <p:txBody>
          <a:bodyPr wrap="square" lIns="0" tIns="0" rIns="0" bIns="0" rtlCol="0" anchor="t">
            <a:normAutofit/>
          </a:bodyPr>
          <a:lstStyle/>
          <a:p>
            <a:pPr algn="l" indent="0" marL="0">
              <a:lnSpc>
                <a:spcPts val="4800"/>
              </a:lnSpc>
              <a:buNone/>
            </a:pPr>
            <a:r>
              <a:rPr lang="en-US" sz="4800" b="1" dirty="0">
                <a:solidFill>
                  <a:srgbClr val="F5F3EE"/>
                </a:solidFill>
                <a:latin typeface="Libre Baskerville" pitchFamily="34" charset="0"/>
                <a:ea typeface="Libre Baskerville" pitchFamily="34" charset="-122"/>
                <a:cs typeface="Libre Baskerville" pitchFamily="34" charset="-120"/>
              </a:rPr>
              <a:t>%10</a:t>
            </a:r>
            <a:endParaRPr lang="en-US" sz="4800" dirty="0"/>
          </a:p>
        </p:txBody>
      </p:sp>
      <p:sp>
        <p:nvSpPr>
          <p:cNvPr id="6" name="Text 4"/>
          <p:cNvSpPr/>
          <p:nvPr/>
        </p:nvSpPr>
        <p:spPr>
          <a:xfrm>
            <a:off x="1092200" y="2835870"/>
            <a:ext cx="4390617" cy="52308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DCE3EA"/>
                </a:solidFill>
                <a:latin typeface="Public Sans" pitchFamily="34" charset="0"/>
                <a:ea typeface="Public Sans" pitchFamily="34" charset="-122"/>
                <a:cs typeface="Public Sans" pitchFamily="34" charset="-120"/>
              </a:rPr>
              <a:t>Mikro yeterlilikle kazanılan AKTS, programın toplam AKTS'sinin %10'unu aşamaz.</a:t>
            </a:r>
            <a:endParaRPr lang="en-US" sz="1400" dirty="0"/>
          </a:p>
        </p:txBody>
      </p:sp>
      <p:sp>
        <p:nvSpPr>
          <p:cNvPr id="7" name="Shape 5"/>
          <p:cNvSpPr/>
          <p:nvPr/>
        </p:nvSpPr>
        <p:spPr>
          <a:xfrm>
            <a:off x="1092200" y="3463727"/>
            <a:ext cx="4262735" cy="0"/>
          </a:xfrm>
          <a:prstGeom prst="line">
            <a:avLst/>
          </a:prstGeom>
          <a:noFill/>
          <a:ln w="6350">
            <a:solidFill>
              <a:srgbClr val="3A4C66"/>
            </a:solidFill>
            <a:prstDash val="solid"/>
          </a:ln>
        </p:spPr>
      </p:sp>
      <p:sp>
        <p:nvSpPr>
          <p:cNvPr id="8" name="Text 6"/>
          <p:cNvSpPr/>
          <p:nvPr/>
        </p:nvSpPr>
        <p:spPr>
          <a:xfrm>
            <a:off x="1092200" y="3593902"/>
            <a:ext cx="4390617" cy="2564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DCE3EA"/>
                </a:solidFill>
                <a:latin typeface="Public Sans" pitchFamily="34" charset="0"/>
                <a:ea typeface="Public Sans" pitchFamily="34" charset="-122"/>
                <a:cs typeface="Public Sans" pitchFamily="34" charset="-120"/>
              </a:rPr>
              <a:t>Tezli YL, 120 AKTS → en çok </a:t>
            </a:r>
            <a:r>
              <a:rPr lang="en-US" sz="1300" b="1" dirty="0">
                <a:solidFill>
                  <a:srgbClr val="DCE3EA"/>
                </a:solidFill>
                <a:latin typeface="Public Sans" pitchFamily="34" charset="0"/>
                <a:ea typeface="Public Sans" pitchFamily="34" charset="-122"/>
                <a:cs typeface="Public Sans" pitchFamily="34" charset="-120"/>
              </a:rPr>
              <a:t>12 AKTS</a:t>
            </a:r>
            <a:endParaRPr lang="en-US" sz="1300" dirty="0"/>
          </a:p>
        </p:txBody>
      </p:sp>
      <p:sp>
        <p:nvSpPr>
          <p:cNvPr id="9" name="Text 7"/>
          <p:cNvSpPr/>
          <p:nvPr/>
        </p:nvSpPr>
        <p:spPr>
          <a:xfrm>
            <a:off x="1092200" y="3888482"/>
            <a:ext cx="4390617" cy="256480"/>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DCE3EA"/>
                </a:solidFill>
                <a:latin typeface="Public Sans" pitchFamily="34" charset="0"/>
                <a:ea typeface="Public Sans" pitchFamily="34" charset="-122"/>
                <a:cs typeface="Public Sans" pitchFamily="34" charset="-120"/>
              </a:rPr>
              <a:t>Doktora, 240 AKTS → en çok </a:t>
            </a:r>
            <a:r>
              <a:rPr lang="en-US" sz="1300" b="1" dirty="0">
                <a:solidFill>
                  <a:srgbClr val="DCE3EA"/>
                </a:solidFill>
                <a:latin typeface="Public Sans" pitchFamily="34" charset="0"/>
                <a:ea typeface="Public Sans" pitchFamily="34" charset="-122"/>
                <a:cs typeface="Public Sans" pitchFamily="34" charset="-120"/>
              </a:rPr>
              <a:t>24 AKTS</a:t>
            </a:r>
            <a:endParaRPr lang="en-US" sz="1300" dirty="0"/>
          </a:p>
        </p:txBody>
      </p:sp>
      <p:sp>
        <p:nvSpPr>
          <p:cNvPr id="10" name="Shape 8"/>
          <p:cNvSpPr/>
          <p:nvPr/>
        </p:nvSpPr>
        <p:spPr>
          <a:xfrm>
            <a:off x="5837535" y="1823045"/>
            <a:ext cx="5541665" cy="0"/>
          </a:xfrm>
          <a:prstGeom prst="line">
            <a:avLst/>
          </a:prstGeom>
          <a:noFill/>
          <a:ln w="6350">
            <a:solidFill>
              <a:srgbClr val="C9D1DA"/>
            </a:solidFill>
            <a:prstDash val="solid"/>
          </a:ln>
        </p:spPr>
      </p:sp>
      <p:sp>
        <p:nvSpPr>
          <p:cNvPr id="11" name="Text 9"/>
          <p:cNvSpPr/>
          <p:nvPr/>
        </p:nvSpPr>
        <p:spPr>
          <a:xfrm>
            <a:off x="5837535" y="1953220"/>
            <a:ext cx="1130300" cy="487561"/>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2F6690"/>
                </a:solidFill>
                <a:latin typeface="Public Sans" pitchFamily="34" charset="0"/>
                <a:ea typeface="Public Sans" pitchFamily="34" charset="-122"/>
                <a:cs typeface="Public Sans" pitchFamily="34" charset="-120"/>
              </a:rPr>
              <a:t>%50</a:t>
            </a:r>
            <a:endParaRPr lang="en-US" sz="1300" dirty="0"/>
          </a:p>
        </p:txBody>
      </p:sp>
      <p:sp>
        <p:nvSpPr>
          <p:cNvPr id="12" name="Text 10"/>
          <p:cNvSpPr/>
          <p:nvPr/>
        </p:nvSpPr>
        <p:spPr>
          <a:xfrm>
            <a:off x="7044035" y="1953220"/>
            <a:ext cx="4465220" cy="48756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E4A5C"/>
                </a:solidFill>
                <a:latin typeface="Public Sans" pitchFamily="34" charset="0"/>
                <a:ea typeface="Public Sans" pitchFamily="34" charset="-122"/>
                <a:cs typeface="Public Sans" pitchFamily="34" charset="-120"/>
              </a:rPr>
              <a:t>Kabul edilen kredinin en çok yarısı uzaktan eğitimle alınmış olabilir</a:t>
            </a:r>
            <a:endParaRPr lang="en-US" sz="1300" dirty="0"/>
          </a:p>
        </p:txBody>
      </p:sp>
      <p:sp>
        <p:nvSpPr>
          <p:cNvPr id="13" name="Shape 11"/>
          <p:cNvSpPr/>
          <p:nvPr/>
        </p:nvSpPr>
        <p:spPr>
          <a:xfrm>
            <a:off x="5837535" y="2545556"/>
            <a:ext cx="5541665" cy="0"/>
          </a:xfrm>
          <a:prstGeom prst="line">
            <a:avLst/>
          </a:prstGeom>
          <a:noFill/>
          <a:ln w="6350">
            <a:solidFill>
              <a:srgbClr val="C9D1DA"/>
            </a:solidFill>
            <a:prstDash val="solid"/>
          </a:ln>
        </p:spPr>
      </p:sp>
      <p:sp>
        <p:nvSpPr>
          <p:cNvPr id="14" name="Text 12"/>
          <p:cNvSpPr/>
          <p:nvPr/>
        </p:nvSpPr>
        <p:spPr>
          <a:xfrm>
            <a:off x="5837535" y="2675731"/>
            <a:ext cx="1130300" cy="487561"/>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2F6690"/>
                </a:solidFill>
                <a:latin typeface="Public Sans" pitchFamily="34" charset="0"/>
                <a:ea typeface="Public Sans" pitchFamily="34" charset="-122"/>
                <a:cs typeface="Public Sans" pitchFamily="34" charset="-120"/>
              </a:rPr>
              <a:t>Koşul</a:t>
            </a:r>
            <a:endParaRPr lang="en-US" sz="1300" dirty="0"/>
          </a:p>
        </p:txBody>
      </p:sp>
      <p:sp>
        <p:nvSpPr>
          <p:cNvPr id="15" name="Text 13"/>
          <p:cNvSpPr/>
          <p:nvPr/>
        </p:nvSpPr>
        <p:spPr>
          <a:xfrm>
            <a:off x="7044035" y="2675731"/>
            <a:ext cx="4465220" cy="48756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E4A5C"/>
                </a:solidFill>
                <a:latin typeface="Public Sans" pitchFamily="34" charset="0"/>
                <a:ea typeface="Public Sans" pitchFamily="34" charset="-122"/>
                <a:cs typeface="Public Sans" pitchFamily="34" charset="-120"/>
              </a:rPr>
              <a:t>Birleştirilerek muafiyette kullanılabilir; ders daha önce alınmamış olmalı</a:t>
            </a:r>
            <a:endParaRPr lang="en-US" sz="1300" dirty="0"/>
          </a:p>
        </p:txBody>
      </p:sp>
      <p:sp>
        <p:nvSpPr>
          <p:cNvPr id="16" name="Shape 14"/>
          <p:cNvSpPr/>
          <p:nvPr/>
        </p:nvSpPr>
        <p:spPr>
          <a:xfrm>
            <a:off x="5837535" y="3268067"/>
            <a:ext cx="5541665" cy="0"/>
          </a:xfrm>
          <a:prstGeom prst="line">
            <a:avLst/>
          </a:prstGeom>
          <a:noFill/>
          <a:ln w="6350">
            <a:solidFill>
              <a:srgbClr val="C9D1DA"/>
            </a:solidFill>
            <a:prstDash val="solid"/>
          </a:ln>
        </p:spPr>
      </p:sp>
      <p:sp>
        <p:nvSpPr>
          <p:cNvPr id="17" name="Text 15"/>
          <p:cNvSpPr/>
          <p:nvPr/>
        </p:nvSpPr>
        <p:spPr>
          <a:xfrm>
            <a:off x="5837535" y="3398242"/>
            <a:ext cx="1130300" cy="487561"/>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2F6690"/>
                </a:solidFill>
                <a:latin typeface="Public Sans" pitchFamily="34" charset="0"/>
                <a:ea typeface="Public Sans" pitchFamily="34" charset="-122"/>
                <a:cs typeface="Public Sans" pitchFamily="34" charset="-120"/>
              </a:rPr>
              <a:t>Başvuru</a:t>
            </a:r>
            <a:endParaRPr lang="en-US" sz="1300" dirty="0"/>
          </a:p>
        </p:txBody>
      </p:sp>
      <p:sp>
        <p:nvSpPr>
          <p:cNvPr id="18" name="Text 16"/>
          <p:cNvSpPr/>
          <p:nvPr/>
        </p:nvSpPr>
        <p:spPr>
          <a:xfrm>
            <a:off x="7044035" y="3398242"/>
            <a:ext cx="4465220" cy="48756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E4A5C"/>
                </a:solidFill>
                <a:latin typeface="Public Sans" pitchFamily="34" charset="0"/>
                <a:ea typeface="Public Sans" pitchFamily="34" charset="-122"/>
                <a:cs typeface="Public Sans" pitchFamily="34" charset="-120"/>
              </a:rPr>
              <a:t>Görevli organa yazılı; belge Ek-1'deki asgari bilgileri içermeli</a:t>
            </a:r>
            <a:endParaRPr lang="en-US" sz="1300" dirty="0"/>
          </a:p>
        </p:txBody>
      </p:sp>
      <p:sp>
        <p:nvSpPr>
          <p:cNvPr id="19" name="Shape 17"/>
          <p:cNvSpPr/>
          <p:nvPr/>
        </p:nvSpPr>
        <p:spPr>
          <a:xfrm>
            <a:off x="5837535" y="3990578"/>
            <a:ext cx="5541665" cy="0"/>
          </a:xfrm>
          <a:prstGeom prst="line">
            <a:avLst/>
          </a:prstGeom>
          <a:noFill/>
          <a:ln w="6350">
            <a:solidFill>
              <a:srgbClr val="C9D1DA"/>
            </a:solidFill>
            <a:prstDash val="solid"/>
          </a:ln>
        </p:spPr>
      </p:sp>
      <p:sp>
        <p:nvSpPr>
          <p:cNvPr id="20" name="Shape 18"/>
          <p:cNvSpPr/>
          <p:nvPr/>
        </p:nvSpPr>
        <p:spPr>
          <a:xfrm>
            <a:off x="5837535" y="4713089"/>
            <a:ext cx="5541665" cy="0"/>
          </a:xfrm>
          <a:prstGeom prst="line">
            <a:avLst/>
          </a:prstGeom>
          <a:noFill/>
          <a:ln w="6350">
            <a:solidFill>
              <a:srgbClr val="C9D1DA"/>
            </a:solidFill>
            <a:prstDash val="solid"/>
          </a:ln>
        </p:spPr>
      </p:sp>
      <p:sp>
        <p:nvSpPr>
          <p:cNvPr id="21" name="Text 19"/>
          <p:cNvSpPr/>
          <p:nvPr/>
        </p:nvSpPr>
        <p:spPr>
          <a:xfrm>
            <a:off x="5837535" y="4120753"/>
            <a:ext cx="1130300" cy="487561"/>
          </a:xfrm>
          <a:prstGeom prst="rect">
            <a:avLst/>
          </a:prstGeom>
          <a:noFill/>
          <a:ln/>
        </p:spPr>
        <p:txBody>
          <a:bodyPr wrap="square" lIns="0" tIns="0" rIns="0" bIns="0" rtlCol="0" anchor="t">
            <a:normAutofit/>
          </a:bodyPr>
          <a:lstStyle/>
          <a:p>
            <a:pPr algn="l" indent="0" marL="0">
              <a:lnSpc>
                <a:spcPts val="1820"/>
              </a:lnSpc>
              <a:buNone/>
            </a:pPr>
            <a:r>
              <a:rPr lang="en-US" sz="1300" b="1" dirty="0">
                <a:solidFill>
                  <a:srgbClr val="2F6690"/>
                </a:solidFill>
                <a:latin typeface="Public Sans" pitchFamily="34" charset="0"/>
                <a:ea typeface="Public Sans" pitchFamily="34" charset="-122"/>
                <a:cs typeface="Public Sans" pitchFamily="34" charset="-120"/>
              </a:rPr>
              <a:t>Karar</a:t>
            </a:r>
            <a:endParaRPr lang="en-US" sz="1300" dirty="0"/>
          </a:p>
        </p:txBody>
      </p:sp>
      <p:sp>
        <p:nvSpPr>
          <p:cNvPr id="22" name="Text 20"/>
          <p:cNvSpPr/>
          <p:nvPr/>
        </p:nvSpPr>
        <p:spPr>
          <a:xfrm>
            <a:off x="7044035" y="4120753"/>
            <a:ext cx="4465220" cy="48756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E4A5C"/>
                </a:solidFill>
                <a:latin typeface="Public Sans" pitchFamily="34" charset="0"/>
                <a:ea typeface="Public Sans" pitchFamily="34" charset="-122"/>
                <a:cs typeface="Public Sans" pitchFamily="34" charset="-120"/>
              </a:rPr>
              <a:t>Tanıma ve AKTS'yi Senato belirler; transkripte veya diploma ekine işlenir</a:t>
            </a:r>
            <a:endParaRPr lang="en-US" sz="1300" dirty="0"/>
          </a:p>
        </p:txBody>
      </p:sp>
      <p:sp>
        <p:nvSpPr>
          <p:cNvPr id="23" name="Text 21"/>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E6878"/>
                </a:solidFill>
                <a:latin typeface="Public Sans" pitchFamily="34" charset="0"/>
                <a:ea typeface="Public Sans" pitchFamily="34" charset="-122"/>
                <a:cs typeface="Public Sans" pitchFamily="34" charset="-120"/>
              </a:rPr>
              <a:t>Kaynak: Mikro Yeterlilik ve Eğitimi Yönergesi m.8–9 · Örnekler 120/240 AKTS'lik programlar içindir · 6</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5F3E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2F6690"/>
                </a:solidFill>
                <a:latin typeface="Public Sans" pitchFamily="34" charset="0"/>
                <a:ea typeface="Public Sans" pitchFamily="34" charset="-122"/>
                <a:cs typeface="Public Sans" pitchFamily="34" charset="-120"/>
              </a:rPr>
              <a:t>MADDE 5 · ÖZET</a:t>
            </a:r>
            <a:endParaRPr lang="en-US" sz="1200" dirty="0"/>
          </a:p>
        </p:txBody>
      </p:sp>
      <p:sp>
        <p:nvSpPr>
          <p:cNvPr id="3" name="Text 1"/>
          <p:cNvSpPr/>
          <p:nvPr/>
        </p:nvSpPr>
        <p:spPr>
          <a:xfrm>
            <a:off x="812800" y="1127720"/>
            <a:ext cx="10883392" cy="463550"/>
          </a:xfrm>
          <a:prstGeom prst="rect">
            <a:avLst/>
          </a:prstGeom>
          <a:noFill/>
          <a:ln/>
        </p:spPr>
        <p:txBody>
          <a:bodyPr wrap="square" lIns="0" tIns="0" rIns="0" bIns="0" rtlCol="0" anchor="t">
            <a:normAutofit/>
          </a:bodyPr>
          <a:lstStyle/>
          <a:p>
            <a:pPr algn="l" indent="0" marL="0">
              <a:lnSpc>
                <a:spcPts val="3450"/>
              </a:lnSpc>
              <a:buNone/>
            </a:pPr>
            <a:r>
              <a:rPr lang="en-US" sz="3000" b="1" dirty="0">
                <a:solidFill>
                  <a:srgbClr val="16233A"/>
                </a:solidFill>
                <a:latin typeface="Libre Baskerville" pitchFamily="34" charset="0"/>
                <a:ea typeface="Libre Baskerville" pitchFamily="34" charset="-122"/>
                <a:cs typeface="Libre Baskerville" pitchFamily="34" charset="-120"/>
              </a:rPr>
              <a:t>İki yönerge yan yana</a:t>
            </a:r>
            <a:endParaRPr lang="en-US" sz="30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825500" y="1832570"/>
          <a:ext cx="10553700" cy="2745978"/>
        </p:xfrm>
        <a:graphic>
          <a:graphicData uri="http://schemas.openxmlformats.org/drawingml/2006/table">
            <a:tbl>
              <a:tblPr/>
              <a:tblGrid>
                <a:gridCol w="2321814"/>
                <a:gridCol w="4115943"/>
                <a:gridCol w="4115943"/>
              </a:tblGrid>
              <a:tr h="359271">
                <a:tc>
                  <a:txBody>
                    <a:bodyPr/>
                    <a:lstStyle/>
                    <a:p>
                      <a:pPr indent="0" marL="0">
                        <a:lnSpc>
                          <a:spcPts val="1820"/>
                        </a:lnSpc>
                        <a:buNone/>
                      </a:pPr>
                      <a:r>
                        <a:rPr lang="en-US" sz="1300" b="1" dirty="0">
                          <a:solidFill>
                            <a:srgbClr val="F5F3EE"/>
                          </a:solidFill>
                          <a:latin typeface="Public Sans" pitchFamily="34" charset="0"/>
                          <a:ea typeface="Public Sans" pitchFamily="34" charset="-122"/>
                          <a:cs typeface="Public Sans" pitchFamily="34" charset="-120"/>
                        </a:rPr>
                        <a:t>Başlık</a:t>
                      </a:r>
                      <a:endParaRPr lang="en-US" sz="1300" dirty="0">
                        <a:latin typeface="Public Sans" charset="0"/>
                        <a:ea typeface="Public Sans" charset="0"/>
                        <a:cs typeface="Public Sans" charset="0"/>
                      </a:endParaRPr>
                    </a:p>
                  </a:txBody>
                  <a:tcPr marL="57785" marR="57785" marT="57785" marB="57785" anchor="t">
                    <a:lnL w="12700" cap="flat" cmpd="sng" algn="ctr">
                      <a:solidFill>
                        <a:srgbClr val="C4C2BE"/>
                      </a:solidFill>
                      <a:prstDash val="solid"/>
                      <a:round/>
                      <a:headEnd type="none" w="med" len="med"/>
                      <a:tailEnd type="none" w="med" len="med"/>
                    </a:lnL>
                    <a:lnR w="12700" cap="flat" cmpd="sng" algn="ctr">
                      <a:solidFill>
                        <a:srgbClr val="162031"/>
                      </a:solidFill>
                      <a:prstDash val="solid"/>
                      <a:round/>
                      <a:headEnd type="none" w="med" len="med"/>
                      <a:tailEnd type="none" w="med" len="med"/>
                    </a:lnR>
                    <a:lnT w="12700" cap="flat" cmpd="sng" algn="ctr">
                      <a:solidFill>
                        <a:srgbClr val="C4C2BE"/>
                      </a:solidFill>
                      <a:prstDash val="solid"/>
                      <a:round/>
                      <a:headEnd type="none" w="med" len="med"/>
                      <a:tailEnd type="none" w="med" len="med"/>
                    </a:lnT>
                    <a:lnB w="12700" cap="flat" cmpd="sng" algn="ctr">
                      <a:solidFill>
                        <a:srgbClr val="162031"/>
                      </a:solidFill>
                      <a:prstDash val="solid"/>
                      <a:round/>
                      <a:headEnd type="none" w="med" len="med"/>
                      <a:tailEnd type="none" w="med" len="med"/>
                    </a:lnB>
                    <a:solidFill>
                      <a:srgbClr val="16233A"/>
                    </a:solidFill>
                  </a:tcPr>
                </a:tc>
                <a:tc>
                  <a:txBody>
                    <a:bodyPr/>
                    <a:lstStyle/>
                    <a:p>
                      <a:pPr indent="0" marL="0">
                        <a:lnSpc>
                          <a:spcPts val="1820"/>
                        </a:lnSpc>
                        <a:buNone/>
                      </a:pPr>
                      <a:r>
                        <a:rPr lang="en-US" sz="1300" b="1" dirty="0">
                          <a:solidFill>
                            <a:srgbClr val="F5F3EE"/>
                          </a:solidFill>
                          <a:latin typeface="Public Sans" pitchFamily="34" charset="0"/>
                          <a:ea typeface="Public Sans" pitchFamily="34" charset="-122"/>
                          <a:cs typeface="Public Sans" pitchFamily="34" charset="-120"/>
                        </a:rPr>
                        <a:t>Önceki öğrenmenin tanınması</a:t>
                      </a:r>
                      <a:endParaRPr lang="en-US" sz="1300" dirty="0">
                        <a:latin typeface="Public Sans" charset="0"/>
                        <a:ea typeface="Public Sans" charset="0"/>
                        <a:cs typeface="Public Sans" charset="0"/>
                      </a:endParaRPr>
                    </a:p>
                  </a:txBody>
                  <a:tcPr marL="57785" marR="57785" marT="57785" marB="57785" anchor="t">
                    <a:lnL w="12700" cap="flat" cmpd="sng" algn="ctr">
                      <a:solidFill>
                        <a:srgbClr val="162031"/>
                      </a:solidFill>
                      <a:prstDash val="solid"/>
                      <a:round/>
                      <a:headEnd type="none" w="med" len="med"/>
                      <a:tailEnd type="none" w="med" len="med"/>
                    </a:lnL>
                    <a:lnR w="12700" cap="flat" cmpd="sng" algn="ctr">
                      <a:solidFill>
                        <a:srgbClr val="162031"/>
                      </a:solidFill>
                      <a:prstDash val="solid"/>
                      <a:round/>
                      <a:headEnd type="none" w="med" len="med"/>
                      <a:tailEnd type="none" w="med" len="med"/>
                    </a:lnR>
                    <a:lnT w="12700" cap="flat" cmpd="sng" algn="ctr">
                      <a:solidFill>
                        <a:srgbClr val="C4C2BE"/>
                      </a:solidFill>
                      <a:prstDash val="solid"/>
                      <a:round/>
                      <a:headEnd type="none" w="med" len="med"/>
                      <a:tailEnd type="none" w="med" len="med"/>
                    </a:lnT>
                    <a:lnB w="12700" cap="flat" cmpd="sng" algn="ctr">
                      <a:solidFill>
                        <a:srgbClr val="162031"/>
                      </a:solidFill>
                      <a:prstDash val="solid"/>
                      <a:round/>
                      <a:headEnd type="none" w="med" len="med"/>
                      <a:tailEnd type="none" w="med" len="med"/>
                    </a:lnB>
                    <a:solidFill>
                      <a:srgbClr val="16233A"/>
                    </a:solidFill>
                  </a:tcPr>
                </a:tc>
                <a:tc>
                  <a:txBody>
                    <a:bodyPr/>
                    <a:lstStyle/>
                    <a:p>
                      <a:pPr indent="0" marL="0">
                        <a:lnSpc>
                          <a:spcPts val="1820"/>
                        </a:lnSpc>
                        <a:buNone/>
                      </a:pPr>
                      <a:r>
                        <a:rPr lang="en-US" sz="1300" b="1" dirty="0">
                          <a:solidFill>
                            <a:srgbClr val="F5F3EE"/>
                          </a:solidFill>
                          <a:latin typeface="Public Sans" pitchFamily="34" charset="0"/>
                          <a:ea typeface="Public Sans" pitchFamily="34" charset="-122"/>
                          <a:cs typeface="Public Sans" pitchFamily="34" charset="-120"/>
                        </a:rPr>
                        <a:t>Mikro yeterlilik</a:t>
                      </a:r>
                      <a:endParaRPr lang="en-US" sz="1300" dirty="0">
                        <a:latin typeface="Public Sans" charset="0"/>
                        <a:ea typeface="Public Sans" charset="0"/>
                        <a:cs typeface="Public Sans" charset="0"/>
                      </a:endParaRPr>
                    </a:p>
                  </a:txBody>
                  <a:tcPr marL="57785" marR="57785" marT="57785" marB="57785" anchor="t">
                    <a:lnL w="12700" cap="flat" cmpd="sng" algn="ctr">
                      <a:solidFill>
                        <a:srgbClr val="162031"/>
                      </a:solidFill>
                      <a:prstDash val="solid"/>
                      <a:round/>
                      <a:headEnd type="none" w="med" len="med"/>
                      <a:tailEnd type="none" w="med" len="med"/>
                    </a:lnL>
                    <a:lnR w="12700" cap="flat" cmpd="sng" algn="ctr">
                      <a:solidFill>
                        <a:srgbClr val="162031"/>
                      </a:solidFill>
                      <a:prstDash val="solid"/>
                      <a:round/>
                      <a:headEnd type="none" w="med" len="med"/>
                      <a:tailEnd type="none" w="med" len="med"/>
                    </a:lnR>
                    <a:lnT w="12700" cap="flat" cmpd="sng" algn="ctr">
                      <a:solidFill>
                        <a:srgbClr val="C4C2BE"/>
                      </a:solidFill>
                      <a:prstDash val="solid"/>
                      <a:round/>
                      <a:headEnd type="none" w="med" len="med"/>
                      <a:tailEnd type="none" w="med" len="med"/>
                    </a:lnT>
                    <a:lnB w="12700" cap="flat" cmpd="sng" algn="ctr">
                      <a:solidFill>
                        <a:srgbClr val="162031"/>
                      </a:solidFill>
                      <a:prstDash val="solid"/>
                      <a:round/>
                      <a:headEnd type="none" w="med" len="med"/>
                      <a:tailEnd type="none" w="med" len="med"/>
                    </a:lnB>
                    <a:solidFill>
                      <a:srgbClr val="16233A"/>
                    </a:solidFill>
                  </a:tcPr>
                </a:tc>
              </a:tr>
              <a:tr h="590352">
                <a:tc>
                  <a:txBody>
                    <a:bodyPr/>
                    <a:lstStyle/>
                    <a:p>
                      <a:pPr indent="0" marL="0">
                        <a:lnSpc>
                          <a:spcPts val="1820"/>
                        </a:lnSpc>
                        <a:buNone/>
                      </a:pPr>
                      <a:r>
                        <a:rPr lang="en-US" sz="1300" dirty="0">
                          <a:solidFill>
                            <a:srgbClr val="16233A"/>
                          </a:solidFill>
                          <a:latin typeface="Public Sans" pitchFamily="34" charset="0"/>
                          <a:ea typeface="Public Sans" pitchFamily="34" charset="-122"/>
                          <a:cs typeface="Public Sans" pitchFamily="34" charset="-120"/>
                        </a:rPr>
                        <a:t>Neyi tanır?</a:t>
                      </a:r>
                      <a:endParaRPr lang="en-US" sz="1300" dirty="0">
                        <a:latin typeface="Public Sans" charset="0"/>
                        <a:ea typeface="Public Sans" charset="0"/>
                        <a:cs typeface="Public Sans" charset="0"/>
                      </a:endParaRPr>
                    </a:p>
                  </a:txBody>
                  <a:tcPr marL="57785" marR="57785" marT="57785" marB="57785" anchor="t">
                    <a:lnL w="12700" cap="flat" cmpd="sng" algn="ctr">
                      <a:solidFill>
                        <a:srgbClr val="C4C2BE"/>
                      </a:solidFill>
                      <a:prstDash val="solid"/>
                      <a:round/>
                      <a:headEnd type="none" w="med" len="med"/>
                      <a:tailEnd type="none" w="med" len="med"/>
                    </a:lnL>
                    <a:lnR w="12700" cap="flat" cmpd="sng" algn="ctr">
                      <a:solidFill>
                        <a:srgbClr val="C4C2BE"/>
                      </a:solidFill>
                      <a:prstDash val="solid"/>
                      <a:round/>
                      <a:headEnd type="none" w="med" len="med"/>
                      <a:tailEnd type="none" w="med" len="med"/>
                    </a:lnR>
                    <a:lnT w="12700" cap="flat" cmpd="sng" algn="ctr">
                      <a:solidFill>
                        <a:srgbClr val="162031"/>
                      </a:solidFill>
                      <a:prstDash val="solid"/>
                      <a:round/>
                      <a:headEnd type="none" w="med" len="med"/>
                      <a:tailEnd type="none" w="med" len="med"/>
                    </a:lnT>
                    <a:lnB w="12700" cap="flat" cmpd="sng" algn="ctr">
                      <a:solidFill>
                        <a:srgbClr val="C4C2BE"/>
                      </a:solidFill>
                      <a:prstDash val="solid"/>
                      <a:round/>
                      <a:headEnd type="none" w="med" len="med"/>
                      <a:tailEnd type="none" w="med" len="med"/>
                    </a:lnB>
                  </a:tcPr>
                </a:tc>
                <a:tc>
                  <a:txBody>
                    <a:bodyPr/>
                    <a:lstStyle/>
                    <a:p>
                      <a:pPr indent="0" marL="0">
                        <a:lnSpc>
                          <a:spcPts val="1820"/>
                        </a:lnSpc>
                        <a:buNone/>
                      </a:pPr>
                      <a:r>
                        <a:rPr lang="en-US" sz="1300" dirty="0">
                          <a:solidFill>
                            <a:srgbClr val="3E4A5C"/>
                          </a:solidFill>
                          <a:latin typeface="Public Sans" pitchFamily="34" charset="0"/>
                          <a:ea typeface="Public Sans" pitchFamily="34" charset="-122"/>
                          <a:cs typeface="Public Sans" pitchFamily="34" charset="-120"/>
                        </a:rPr>
                        <a:t>Üniversite dışı kazanımlar: yetenek, sertifika, iş deneyimi</a:t>
                      </a:r>
                      <a:endParaRPr lang="en-US" sz="1300" dirty="0">
                        <a:latin typeface="Public Sans" charset="0"/>
                        <a:ea typeface="Public Sans" charset="0"/>
                        <a:cs typeface="Public Sans" charset="0"/>
                      </a:endParaRPr>
                    </a:p>
                  </a:txBody>
                  <a:tcPr marL="57785" marR="57785" marT="57785" marB="57785" anchor="t">
                    <a:lnL w="12700" cap="flat" cmpd="sng" algn="ctr">
                      <a:solidFill>
                        <a:srgbClr val="C4C2BE"/>
                      </a:solidFill>
                      <a:prstDash val="solid"/>
                      <a:round/>
                      <a:headEnd type="none" w="med" len="med"/>
                      <a:tailEnd type="none" w="med" len="med"/>
                    </a:lnL>
                    <a:lnR w="12700" cap="flat" cmpd="sng" algn="ctr">
                      <a:solidFill>
                        <a:srgbClr val="C4C2BE"/>
                      </a:solidFill>
                      <a:prstDash val="solid"/>
                      <a:round/>
                      <a:headEnd type="none" w="med" len="med"/>
                      <a:tailEnd type="none" w="med" len="med"/>
                    </a:lnR>
                    <a:lnT w="12700" cap="flat" cmpd="sng" algn="ctr">
                      <a:solidFill>
                        <a:srgbClr val="162031"/>
                      </a:solidFill>
                      <a:prstDash val="solid"/>
                      <a:round/>
                      <a:headEnd type="none" w="med" len="med"/>
                      <a:tailEnd type="none" w="med" len="med"/>
                    </a:lnT>
                    <a:lnB w="12700" cap="flat" cmpd="sng" algn="ctr">
                      <a:solidFill>
                        <a:srgbClr val="C4C2BE"/>
                      </a:solidFill>
                      <a:prstDash val="solid"/>
                      <a:round/>
                      <a:headEnd type="none" w="med" len="med"/>
                      <a:tailEnd type="none" w="med" len="med"/>
                    </a:lnB>
                  </a:tcPr>
                </a:tc>
                <a:tc>
                  <a:txBody>
                    <a:bodyPr/>
                    <a:lstStyle/>
                    <a:p>
                      <a:pPr indent="0" marL="0">
                        <a:lnSpc>
                          <a:spcPts val="1820"/>
                        </a:lnSpc>
                        <a:buNone/>
                      </a:pPr>
                      <a:r>
                        <a:rPr lang="en-US" sz="1300" dirty="0">
                          <a:solidFill>
                            <a:srgbClr val="3E4A5C"/>
                          </a:solidFill>
                          <a:latin typeface="Public Sans" pitchFamily="34" charset="0"/>
                          <a:ea typeface="Public Sans" pitchFamily="34" charset="-122"/>
                          <a:cs typeface="Public Sans" pitchFamily="34" charset="-120"/>
                        </a:rPr>
                        <a:t>Kalite güvenceli, ölçülmüş kısa eğitim modülleri</a:t>
                      </a:r>
                      <a:endParaRPr lang="en-US" sz="1300" dirty="0">
                        <a:latin typeface="Public Sans" charset="0"/>
                        <a:ea typeface="Public Sans" charset="0"/>
                        <a:cs typeface="Public Sans" charset="0"/>
                      </a:endParaRPr>
                    </a:p>
                  </a:txBody>
                  <a:tcPr marL="57785" marR="57785" marT="57785" marB="57785" anchor="t">
                    <a:lnL w="12700" cap="flat" cmpd="sng" algn="ctr">
                      <a:solidFill>
                        <a:srgbClr val="C4C2BE"/>
                      </a:solidFill>
                      <a:prstDash val="solid"/>
                      <a:round/>
                      <a:headEnd type="none" w="med" len="med"/>
                      <a:tailEnd type="none" w="med" len="med"/>
                    </a:lnL>
                    <a:lnR w="12700" cap="flat" cmpd="sng" algn="ctr">
                      <a:solidFill>
                        <a:srgbClr val="C4C2BE"/>
                      </a:solidFill>
                      <a:prstDash val="solid"/>
                      <a:round/>
                      <a:headEnd type="none" w="med" len="med"/>
                      <a:tailEnd type="none" w="med" len="med"/>
                    </a:lnR>
                    <a:lnT w="12700" cap="flat" cmpd="sng" algn="ctr">
                      <a:solidFill>
                        <a:srgbClr val="162031"/>
                      </a:solidFill>
                      <a:prstDash val="solid"/>
                      <a:round/>
                      <a:headEnd type="none" w="med" len="med"/>
                      <a:tailEnd type="none" w="med" len="med"/>
                    </a:lnT>
                    <a:lnB w="12700" cap="flat" cmpd="sng" algn="ctr">
                      <a:solidFill>
                        <a:srgbClr val="C4C2BE"/>
                      </a:solidFill>
                      <a:prstDash val="solid"/>
                      <a:round/>
                      <a:headEnd type="none" w="med" len="med"/>
                      <a:tailEnd type="none" w="med" len="med"/>
                    </a:lnB>
                  </a:tcPr>
                </a:tc>
              </a:tr>
              <a:tr h="359271">
                <a:tc>
                  <a:txBody>
                    <a:bodyPr/>
                    <a:lstStyle/>
                    <a:p>
                      <a:pPr indent="0" marL="0">
                        <a:lnSpc>
                          <a:spcPts val="1820"/>
                        </a:lnSpc>
                        <a:buNone/>
                      </a:pPr>
                      <a:r>
                        <a:rPr lang="en-US" sz="1300" dirty="0">
                          <a:solidFill>
                            <a:srgbClr val="16233A"/>
                          </a:solidFill>
                          <a:latin typeface="Public Sans" pitchFamily="34" charset="0"/>
                          <a:ea typeface="Public Sans" pitchFamily="34" charset="-122"/>
                          <a:cs typeface="Public Sans" pitchFamily="34" charset="-120"/>
                        </a:rPr>
                        <a:t>Başvuru</a:t>
                      </a:r>
                      <a:endParaRPr lang="en-US" sz="1300" dirty="0">
                        <a:latin typeface="Public Sans" charset="0"/>
                        <a:ea typeface="Public Sans" charset="0"/>
                        <a:cs typeface="Public Sans" charset="0"/>
                      </a:endParaRPr>
                    </a:p>
                  </a:txBody>
                  <a:tcPr marL="57785" marR="57785" marT="57785" marB="57785" anchor="t">
                    <a:lnL w="12700" cap="flat" cmpd="sng" algn="ctr">
                      <a:solidFill>
                        <a:srgbClr val="C4C2BE"/>
                      </a:solidFill>
                      <a:prstDash val="solid"/>
                      <a:round/>
                      <a:headEnd type="none" w="med" len="med"/>
                      <a:tailEnd type="none" w="med" len="med"/>
                    </a:lnL>
                    <a:lnR w="12700" cap="flat" cmpd="sng" algn="ctr">
                      <a:solidFill>
                        <a:srgbClr val="B9BDC0"/>
                      </a:solidFill>
                      <a:prstDash val="solid"/>
                      <a:round/>
                      <a:headEnd type="none" w="med" len="med"/>
                      <a:tailEnd type="none" w="med" len="med"/>
                    </a:lnR>
                    <a:lnT w="12700" cap="flat" cmpd="sng" algn="ctr">
                      <a:solidFill>
                        <a:srgbClr val="C4C2BE"/>
                      </a:solidFill>
                      <a:prstDash val="solid"/>
                      <a:round/>
                      <a:headEnd type="none" w="med" len="med"/>
                      <a:tailEnd type="none" w="med" len="med"/>
                    </a:lnT>
                    <a:lnB w="12700" cap="flat" cmpd="sng" algn="ctr">
                      <a:solidFill>
                        <a:srgbClr val="B9BDC0"/>
                      </a:solidFill>
                      <a:prstDash val="solid"/>
                      <a:round/>
                      <a:headEnd type="none" w="med" len="med"/>
                      <a:tailEnd type="none" w="med" len="med"/>
                    </a:lnB>
                    <a:solidFill>
                      <a:srgbClr val="E8EDF1"/>
                    </a:solidFill>
                  </a:tcPr>
                </a:tc>
                <a:tc>
                  <a:txBody>
                    <a:bodyPr/>
                    <a:lstStyle/>
                    <a:p>
                      <a:pPr indent="0" marL="0">
                        <a:lnSpc>
                          <a:spcPts val="1820"/>
                        </a:lnSpc>
                        <a:buNone/>
                      </a:pPr>
                      <a:r>
                        <a:rPr lang="en-US" sz="1300" dirty="0">
                          <a:solidFill>
                            <a:srgbClr val="3E4A5C"/>
                          </a:solidFill>
                          <a:latin typeface="Public Sans" pitchFamily="34" charset="0"/>
                          <a:ea typeface="Public Sans" pitchFamily="34" charset="-122"/>
                          <a:cs typeface="Public Sans" pitchFamily="34" charset="-120"/>
                        </a:rPr>
                        <a:t>Anabilim dalı başkanlığı, ders kayıt haftası</a:t>
                      </a:r>
                      <a:endParaRPr lang="en-US" sz="1300" dirty="0">
                        <a:latin typeface="Public Sans" charset="0"/>
                        <a:ea typeface="Public Sans" charset="0"/>
                        <a:cs typeface="Public Sans" charset="0"/>
                      </a:endParaRPr>
                    </a:p>
                  </a:txBody>
                  <a:tcPr marL="57785" marR="57785" marT="57785" marB="57785" anchor="t">
                    <a:lnL w="12700" cap="flat" cmpd="sng" algn="ctr">
                      <a:solidFill>
                        <a:srgbClr val="B9BDC0"/>
                      </a:solidFill>
                      <a:prstDash val="solid"/>
                      <a:round/>
                      <a:headEnd type="none" w="med" len="med"/>
                      <a:tailEnd type="none" w="med" len="med"/>
                    </a:lnL>
                    <a:lnR w="12700" cap="flat" cmpd="sng" algn="ctr">
                      <a:solidFill>
                        <a:srgbClr val="B9BDC0"/>
                      </a:solidFill>
                      <a:prstDash val="solid"/>
                      <a:round/>
                      <a:headEnd type="none" w="med" len="med"/>
                      <a:tailEnd type="none" w="med" len="med"/>
                    </a:lnR>
                    <a:lnT w="12700" cap="flat" cmpd="sng" algn="ctr">
                      <a:solidFill>
                        <a:srgbClr val="C4C2BE"/>
                      </a:solidFill>
                      <a:prstDash val="solid"/>
                      <a:round/>
                      <a:headEnd type="none" w="med" len="med"/>
                      <a:tailEnd type="none" w="med" len="med"/>
                    </a:lnT>
                    <a:lnB w="12700" cap="flat" cmpd="sng" algn="ctr">
                      <a:solidFill>
                        <a:srgbClr val="B9BDC0"/>
                      </a:solidFill>
                      <a:prstDash val="solid"/>
                      <a:round/>
                      <a:headEnd type="none" w="med" len="med"/>
                      <a:tailEnd type="none" w="med" len="med"/>
                    </a:lnB>
                    <a:solidFill>
                      <a:srgbClr val="E8EDF1"/>
                    </a:solidFill>
                  </a:tcPr>
                </a:tc>
                <a:tc>
                  <a:txBody>
                    <a:bodyPr/>
                    <a:lstStyle/>
                    <a:p>
                      <a:pPr indent="0" marL="0">
                        <a:lnSpc>
                          <a:spcPts val="1820"/>
                        </a:lnSpc>
                        <a:buNone/>
                      </a:pPr>
                      <a:r>
                        <a:rPr lang="en-US" sz="1300" dirty="0">
                          <a:solidFill>
                            <a:srgbClr val="3E4A5C"/>
                          </a:solidFill>
                          <a:latin typeface="Public Sans" pitchFamily="34" charset="0"/>
                          <a:ea typeface="Public Sans" pitchFamily="34" charset="-122"/>
                          <a:cs typeface="Public Sans" pitchFamily="34" charset="-120"/>
                        </a:rPr>
                        <a:t>Senato'nun yetkilendirdiği organa, yazılı</a:t>
                      </a:r>
                      <a:endParaRPr lang="en-US" sz="1300" dirty="0">
                        <a:latin typeface="Public Sans" charset="0"/>
                        <a:ea typeface="Public Sans" charset="0"/>
                        <a:cs typeface="Public Sans" charset="0"/>
                      </a:endParaRPr>
                    </a:p>
                  </a:txBody>
                  <a:tcPr marL="57785" marR="57785" marT="57785" marB="57785" anchor="t">
                    <a:lnL w="12700" cap="flat" cmpd="sng" algn="ctr">
                      <a:solidFill>
                        <a:srgbClr val="B9BDC0"/>
                      </a:solidFill>
                      <a:prstDash val="solid"/>
                      <a:round/>
                      <a:headEnd type="none" w="med" len="med"/>
                      <a:tailEnd type="none" w="med" len="med"/>
                    </a:lnL>
                    <a:lnR w="12700" cap="flat" cmpd="sng" algn="ctr">
                      <a:solidFill>
                        <a:srgbClr val="B9BDC0"/>
                      </a:solidFill>
                      <a:prstDash val="solid"/>
                      <a:round/>
                      <a:headEnd type="none" w="med" len="med"/>
                      <a:tailEnd type="none" w="med" len="med"/>
                    </a:lnR>
                    <a:lnT w="12700" cap="flat" cmpd="sng" algn="ctr">
                      <a:solidFill>
                        <a:srgbClr val="C4C2BE"/>
                      </a:solidFill>
                      <a:prstDash val="solid"/>
                      <a:round/>
                      <a:headEnd type="none" w="med" len="med"/>
                      <a:tailEnd type="none" w="med" len="med"/>
                    </a:lnT>
                    <a:lnB w="12700" cap="flat" cmpd="sng" algn="ctr">
                      <a:solidFill>
                        <a:srgbClr val="B9BDC0"/>
                      </a:solidFill>
                      <a:prstDash val="solid"/>
                      <a:round/>
                      <a:headEnd type="none" w="med" len="med"/>
                      <a:tailEnd type="none" w="med" len="med"/>
                    </a:lnB>
                    <a:solidFill>
                      <a:srgbClr val="E8EDF1"/>
                    </a:solidFill>
                  </a:tcPr>
                </a:tc>
              </a:tr>
              <a:tr h="359271">
                <a:tc>
                  <a:txBody>
                    <a:bodyPr/>
                    <a:lstStyle/>
                    <a:p>
                      <a:pPr indent="0" marL="0">
                        <a:lnSpc>
                          <a:spcPts val="1820"/>
                        </a:lnSpc>
                        <a:buNone/>
                      </a:pPr>
                      <a:r>
                        <a:rPr lang="en-US" sz="1300" dirty="0">
                          <a:solidFill>
                            <a:srgbClr val="16233A"/>
                          </a:solidFill>
                          <a:latin typeface="Public Sans" pitchFamily="34" charset="0"/>
                          <a:ea typeface="Public Sans" pitchFamily="34" charset="-122"/>
                          <a:cs typeface="Public Sans" pitchFamily="34" charset="-120"/>
                        </a:rPr>
                        <a:t>Karar</a:t>
                      </a:r>
                      <a:endParaRPr lang="en-US" sz="1300" dirty="0">
                        <a:latin typeface="Public Sans" charset="0"/>
                        <a:ea typeface="Public Sans" charset="0"/>
                        <a:cs typeface="Public Sans" charset="0"/>
                      </a:endParaRPr>
                    </a:p>
                  </a:txBody>
                  <a:tcPr marL="57785" marR="57785" marT="57785" marB="57785" anchor="t">
                    <a:lnL w="12700" cap="flat" cmpd="sng" algn="ctr">
                      <a:solidFill>
                        <a:srgbClr val="C4C2BE"/>
                      </a:solidFill>
                      <a:prstDash val="solid"/>
                      <a:round/>
                      <a:headEnd type="none" w="med" len="med"/>
                      <a:tailEnd type="none" w="med" len="med"/>
                    </a:lnL>
                    <a:lnR w="12700" cap="flat" cmpd="sng" algn="ctr">
                      <a:solidFill>
                        <a:srgbClr val="C4C2BE"/>
                      </a:solidFill>
                      <a:prstDash val="solid"/>
                      <a:round/>
                      <a:headEnd type="none" w="med" len="med"/>
                      <a:tailEnd type="none" w="med" len="med"/>
                    </a:lnR>
                    <a:lnT w="12700" cap="flat" cmpd="sng" algn="ctr">
                      <a:solidFill>
                        <a:srgbClr val="B9BDC0"/>
                      </a:solidFill>
                      <a:prstDash val="solid"/>
                      <a:round/>
                      <a:headEnd type="none" w="med" len="med"/>
                      <a:tailEnd type="none" w="med" len="med"/>
                    </a:lnT>
                    <a:lnB w="12700" cap="flat" cmpd="sng" algn="ctr">
                      <a:solidFill>
                        <a:srgbClr val="C4C2BE"/>
                      </a:solidFill>
                      <a:prstDash val="solid"/>
                      <a:round/>
                      <a:headEnd type="none" w="med" len="med"/>
                      <a:tailEnd type="none" w="med" len="med"/>
                    </a:lnB>
                  </a:tcPr>
                </a:tc>
                <a:tc>
                  <a:txBody>
                    <a:bodyPr/>
                    <a:lstStyle/>
                    <a:p>
                      <a:pPr indent="0" marL="0">
                        <a:lnSpc>
                          <a:spcPts val="1820"/>
                        </a:lnSpc>
                        <a:buNone/>
                      </a:pPr>
                      <a:r>
                        <a:rPr lang="en-US" sz="1300" dirty="0">
                          <a:solidFill>
                            <a:srgbClr val="3E4A5C"/>
                          </a:solidFill>
                          <a:latin typeface="Public Sans" pitchFamily="34" charset="0"/>
                          <a:ea typeface="Public Sans" pitchFamily="34" charset="-122"/>
                          <a:cs typeface="Public Sans" pitchFamily="34" charset="-120"/>
                        </a:rPr>
                        <a:t>Komisyon önerir, Enstitü Yönetim Kurulu karar verir</a:t>
                      </a:r>
                      <a:endParaRPr lang="en-US" sz="1300" dirty="0">
                        <a:latin typeface="Public Sans" charset="0"/>
                        <a:ea typeface="Public Sans" charset="0"/>
                        <a:cs typeface="Public Sans" charset="0"/>
                      </a:endParaRPr>
                    </a:p>
                  </a:txBody>
                  <a:tcPr marL="57785" marR="57785" marT="57785" marB="57785" anchor="t">
                    <a:lnL w="12700" cap="flat" cmpd="sng" algn="ctr">
                      <a:solidFill>
                        <a:srgbClr val="C4C2BE"/>
                      </a:solidFill>
                      <a:prstDash val="solid"/>
                      <a:round/>
                      <a:headEnd type="none" w="med" len="med"/>
                      <a:tailEnd type="none" w="med" len="med"/>
                    </a:lnL>
                    <a:lnR w="12700" cap="flat" cmpd="sng" algn="ctr">
                      <a:solidFill>
                        <a:srgbClr val="C4C2BE"/>
                      </a:solidFill>
                      <a:prstDash val="solid"/>
                      <a:round/>
                      <a:headEnd type="none" w="med" len="med"/>
                      <a:tailEnd type="none" w="med" len="med"/>
                    </a:lnR>
                    <a:lnT w="12700" cap="flat" cmpd="sng" algn="ctr">
                      <a:solidFill>
                        <a:srgbClr val="B9BDC0"/>
                      </a:solidFill>
                      <a:prstDash val="solid"/>
                      <a:round/>
                      <a:headEnd type="none" w="med" len="med"/>
                      <a:tailEnd type="none" w="med" len="med"/>
                    </a:lnT>
                    <a:lnB w="12700" cap="flat" cmpd="sng" algn="ctr">
                      <a:solidFill>
                        <a:srgbClr val="C4C2BE"/>
                      </a:solidFill>
                      <a:prstDash val="solid"/>
                      <a:round/>
                      <a:headEnd type="none" w="med" len="med"/>
                      <a:tailEnd type="none" w="med" len="med"/>
                    </a:lnB>
                  </a:tcPr>
                </a:tc>
                <a:tc>
                  <a:txBody>
                    <a:bodyPr/>
                    <a:lstStyle/>
                    <a:p>
                      <a:pPr indent="0" marL="0">
                        <a:lnSpc>
                          <a:spcPts val="1820"/>
                        </a:lnSpc>
                        <a:buNone/>
                      </a:pPr>
                      <a:r>
                        <a:rPr lang="en-US" sz="1300" dirty="0">
                          <a:solidFill>
                            <a:srgbClr val="3E4A5C"/>
                          </a:solidFill>
                          <a:latin typeface="Public Sans" pitchFamily="34" charset="0"/>
                          <a:ea typeface="Public Sans" pitchFamily="34" charset="-122"/>
                          <a:cs typeface="Public Sans" pitchFamily="34" charset="-120"/>
                        </a:rPr>
                        <a:t>Organ değerlendirir, Senato karar verir</a:t>
                      </a:r>
                      <a:endParaRPr lang="en-US" sz="1300" dirty="0">
                        <a:latin typeface="Public Sans" charset="0"/>
                        <a:ea typeface="Public Sans" charset="0"/>
                        <a:cs typeface="Public Sans" charset="0"/>
                      </a:endParaRPr>
                    </a:p>
                  </a:txBody>
                  <a:tcPr marL="57785" marR="57785" marT="57785" marB="57785" anchor="t">
                    <a:lnL w="12700" cap="flat" cmpd="sng" algn="ctr">
                      <a:solidFill>
                        <a:srgbClr val="C4C2BE"/>
                      </a:solidFill>
                      <a:prstDash val="solid"/>
                      <a:round/>
                      <a:headEnd type="none" w="med" len="med"/>
                      <a:tailEnd type="none" w="med" len="med"/>
                    </a:lnL>
                    <a:lnR w="12700" cap="flat" cmpd="sng" algn="ctr">
                      <a:solidFill>
                        <a:srgbClr val="C4C2BE"/>
                      </a:solidFill>
                      <a:prstDash val="solid"/>
                      <a:round/>
                      <a:headEnd type="none" w="med" len="med"/>
                      <a:tailEnd type="none" w="med" len="med"/>
                    </a:lnR>
                    <a:lnT w="12700" cap="flat" cmpd="sng" algn="ctr">
                      <a:solidFill>
                        <a:srgbClr val="B9BDC0"/>
                      </a:solidFill>
                      <a:prstDash val="solid"/>
                      <a:round/>
                      <a:headEnd type="none" w="med" len="med"/>
                      <a:tailEnd type="none" w="med" len="med"/>
                    </a:lnT>
                    <a:lnB w="12700" cap="flat" cmpd="sng" algn="ctr">
                      <a:solidFill>
                        <a:srgbClr val="C4C2BE"/>
                      </a:solidFill>
                      <a:prstDash val="solid"/>
                      <a:round/>
                      <a:headEnd type="none" w="med" len="med"/>
                      <a:tailEnd type="none" w="med" len="med"/>
                    </a:lnB>
                  </a:tcPr>
                </a:tc>
              </a:tr>
              <a:tr h="359271">
                <a:tc>
                  <a:txBody>
                    <a:bodyPr/>
                    <a:lstStyle/>
                    <a:p>
                      <a:pPr indent="0" marL="0">
                        <a:lnSpc>
                          <a:spcPts val="1820"/>
                        </a:lnSpc>
                        <a:buNone/>
                      </a:pPr>
                      <a:r>
                        <a:rPr lang="en-US" sz="1300" dirty="0">
                          <a:solidFill>
                            <a:srgbClr val="16233A"/>
                          </a:solidFill>
                          <a:latin typeface="Public Sans" pitchFamily="34" charset="0"/>
                          <a:ea typeface="Public Sans" pitchFamily="34" charset="-122"/>
                          <a:cs typeface="Public Sans" pitchFamily="34" charset="-120"/>
                        </a:rPr>
                        <a:t>Üst sınır</a:t>
                      </a:r>
                      <a:endParaRPr lang="en-US" sz="1300" dirty="0">
                        <a:latin typeface="Public Sans" charset="0"/>
                        <a:ea typeface="Public Sans" charset="0"/>
                        <a:cs typeface="Public Sans" charset="0"/>
                      </a:endParaRPr>
                    </a:p>
                  </a:txBody>
                  <a:tcPr marL="57785" marR="57785" marT="57785" marB="57785" anchor="t">
                    <a:lnL w="12700" cap="flat" cmpd="sng" algn="ctr">
                      <a:solidFill>
                        <a:srgbClr val="C4C2BE"/>
                      </a:solidFill>
                      <a:prstDash val="solid"/>
                      <a:round/>
                      <a:headEnd type="none" w="med" len="med"/>
                      <a:tailEnd type="none" w="med" len="med"/>
                    </a:lnL>
                    <a:lnR w="12700" cap="flat" cmpd="sng" algn="ctr">
                      <a:solidFill>
                        <a:srgbClr val="B9BDC0"/>
                      </a:solidFill>
                      <a:prstDash val="solid"/>
                      <a:round/>
                      <a:headEnd type="none" w="med" len="med"/>
                      <a:tailEnd type="none" w="med" len="med"/>
                    </a:lnR>
                    <a:lnT w="12700" cap="flat" cmpd="sng" algn="ctr">
                      <a:solidFill>
                        <a:srgbClr val="C4C2BE"/>
                      </a:solidFill>
                      <a:prstDash val="solid"/>
                      <a:round/>
                      <a:headEnd type="none" w="med" len="med"/>
                      <a:tailEnd type="none" w="med" len="med"/>
                    </a:lnT>
                    <a:lnB w="12700" cap="flat" cmpd="sng" algn="ctr">
                      <a:solidFill>
                        <a:srgbClr val="B9BDC0"/>
                      </a:solidFill>
                      <a:prstDash val="solid"/>
                      <a:round/>
                      <a:headEnd type="none" w="med" len="med"/>
                      <a:tailEnd type="none" w="med" len="med"/>
                    </a:lnB>
                    <a:solidFill>
                      <a:srgbClr val="E8EDF1"/>
                    </a:solidFill>
                  </a:tcPr>
                </a:tc>
                <a:tc>
                  <a:txBody>
                    <a:bodyPr/>
                    <a:lstStyle/>
                    <a:p>
                      <a:pPr indent="0" marL="0">
                        <a:lnSpc>
                          <a:spcPts val="1820"/>
                        </a:lnSpc>
                        <a:buNone/>
                      </a:pPr>
                      <a:r>
                        <a:rPr lang="en-US" sz="1300" dirty="0">
                          <a:solidFill>
                            <a:srgbClr val="3E4A5C"/>
                          </a:solidFill>
                          <a:latin typeface="Public Sans" pitchFamily="34" charset="0"/>
                          <a:ea typeface="Public Sans" pitchFamily="34" charset="-122"/>
                          <a:cs typeface="Public Sans" pitchFamily="34" charset="-120"/>
                        </a:rPr>
                        <a:t>15 AKTS (sınav + sertifika)</a:t>
                      </a:r>
                      <a:endParaRPr lang="en-US" sz="1300" dirty="0">
                        <a:latin typeface="Public Sans" charset="0"/>
                        <a:ea typeface="Public Sans" charset="0"/>
                        <a:cs typeface="Public Sans" charset="0"/>
                      </a:endParaRPr>
                    </a:p>
                  </a:txBody>
                  <a:tcPr marL="57785" marR="57785" marT="57785" marB="57785" anchor="t">
                    <a:lnL w="12700" cap="flat" cmpd="sng" algn="ctr">
                      <a:solidFill>
                        <a:srgbClr val="B9BDC0"/>
                      </a:solidFill>
                      <a:prstDash val="solid"/>
                      <a:round/>
                      <a:headEnd type="none" w="med" len="med"/>
                      <a:tailEnd type="none" w="med" len="med"/>
                    </a:lnL>
                    <a:lnR w="12700" cap="flat" cmpd="sng" algn="ctr">
                      <a:solidFill>
                        <a:srgbClr val="B9BDC0"/>
                      </a:solidFill>
                      <a:prstDash val="solid"/>
                      <a:round/>
                      <a:headEnd type="none" w="med" len="med"/>
                      <a:tailEnd type="none" w="med" len="med"/>
                    </a:lnR>
                    <a:lnT w="12700" cap="flat" cmpd="sng" algn="ctr">
                      <a:solidFill>
                        <a:srgbClr val="C4C2BE"/>
                      </a:solidFill>
                      <a:prstDash val="solid"/>
                      <a:round/>
                      <a:headEnd type="none" w="med" len="med"/>
                      <a:tailEnd type="none" w="med" len="med"/>
                    </a:lnT>
                    <a:lnB w="12700" cap="flat" cmpd="sng" algn="ctr">
                      <a:solidFill>
                        <a:srgbClr val="B9BDC0"/>
                      </a:solidFill>
                      <a:prstDash val="solid"/>
                      <a:round/>
                      <a:headEnd type="none" w="med" len="med"/>
                      <a:tailEnd type="none" w="med" len="med"/>
                    </a:lnB>
                    <a:solidFill>
                      <a:srgbClr val="E8EDF1"/>
                    </a:solidFill>
                  </a:tcPr>
                </a:tc>
                <a:tc>
                  <a:txBody>
                    <a:bodyPr/>
                    <a:lstStyle/>
                    <a:p>
                      <a:pPr indent="0" marL="0">
                        <a:lnSpc>
                          <a:spcPts val="1820"/>
                        </a:lnSpc>
                        <a:buNone/>
                      </a:pPr>
                      <a:r>
                        <a:rPr lang="en-US" sz="1300" dirty="0">
                          <a:solidFill>
                            <a:srgbClr val="3E4A5C"/>
                          </a:solidFill>
                          <a:latin typeface="Public Sans" pitchFamily="34" charset="0"/>
                          <a:ea typeface="Public Sans" pitchFamily="34" charset="-122"/>
                          <a:cs typeface="Public Sans" pitchFamily="34" charset="-120"/>
                        </a:rPr>
                        <a:t>Program AKTS'sinin %10'u</a:t>
                      </a:r>
                      <a:endParaRPr lang="en-US" sz="1300" dirty="0">
                        <a:latin typeface="Public Sans" charset="0"/>
                        <a:ea typeface="Public Sans" charset="0"/>
                        <a:cs typeface="Public Sans" charset="0"/>
                      </a:endParaRPr>
                    </a:p>
                  </a:txBody>
                  <a:tcPr marL="57785" marR="57785" marT="57785" marB="57785" anchor="t">
                    <a:lnL w="12700" cap="flat" cmpd="sng" algn="ctr">
                      <a:solidFill>
                        <a:srgbClr val="B9BDC0"/>
                      </a:solidFill>
                      <a:prstDash val="solid"/>
                      <a:round/>
                      <a:headEnd type="none" w="med" len="med"/>
                      <a:tailEnd type="none" w="med" len="med"/>
                    </a:lnL>
                    <a:lnR w="12700" cap="flat" cmpd="sng" algn="ctr">
                      <a:solidFill>
                        <a:srgbClr val="B9BDC0"/>
                      </a:solidFill>
                      <a:prstDash val="solid"/>
                      <a:round/>
                      <a:headEnd type="none" w="med" len="med"/>
                      <a:tailEnd type="none" w="med" len="med"/>
                    </a:lnR>
                    <a:lnT w="12700" cap="flat" cmpd="sng" algn="ctr">
                      <a:solidFill>
                        <a:srgbClr val="C4C2BE"/>
                      </a:solidFill>
                      <a:prstDash val="solid"/>
                      <a:round/>
                      <a:headEnd type="none" w="med" len="med"/>
                      <a:tailEnd type="none" w="med" len="med"/>
                    </a:lnT>
                    <a:lnB w="12700" cap="flat" cmpd="sng" algn="ctr">
                      <a:solidFill>
                        <a:srgbClr val="B9BDC0"/>
                      </a:solidFill>
                      <a:prstDash val="solid"/>
                      <a:round/>
                      <a:headEnd type="none" w="med" len="med"/>
                      <a:tailEnd type="none" w="med" len="med"/>
                    </a:lnB>
                    <a:solidFill>
                      <a:srgbClr val="E8EDF1"/>
                    </a:solidFill>
                  </a:tcPr>
                </a:tc>
              </a:tr>
              <a:tr h="359271">
                <a:tc>
                  <a:txBody>
                    <a:bodyPr/>
                    <a:lstStyle/>
                    <a:p>
                      <a:pPr indent="0" marL="0">
                        <a:lnSpc>
                          <a:spcPts val="1820"/>
                        </a:lnSpc>
                        <a:buNone/>
                      </a:pPr>
                      <a:r>
                        <a:rPr lang="en-US" sz="1300" dirty="0">
                          <a:solidFill>
                            <a:srgbClr val="16233A"/>
                          </a:solidFill>
                          <a:latin typeface="Public Sans" pitchFamily="34" charset="0"/>
                          <a:ea typeface="Public Sans" pitchFamily="34" charset="-122"/>
                          <a:cs typeface="Public Sans" pitchFamily="34" charset="-120"/>
                        </a:rPr>
                        <a:t>Kanıt</a:t>
                      </a:r>
                      <a:endParaRPr lang="en-US" sz="1300" dirty="0">
                        <a:latin typeface="Public Sans" charset="0"/>
                        <a:ea typeface="Public Sans" charset="0"/>
                        <a:cs typeface="Public Sans" charset="0"/>
                      </a:endParaRPr>
                    </a:p>
                  </a:txBody>
                  <a:tcPr marL="57785" marR="57785" marT="57785" marB="57785" anchor="t">
                    <a:lnL w="12700" cap="flat" cmpd="sng" algn="ctr">
                      <a:solidFill>
                        <a:srgbClr val="C4C2BE"/>
                      </a:solidFill>
                      <a:prstDash val="solid"/>
                      <a:round/>
                      <a:headEnd type="none" w="med" len="med"/>
                      <a:tailEnd type="none" w="med" len="med"/>
                    </a:lnL>
                    <a:lnR w="12700" cap="flat" cmpd="sng" algn="ctr">
                      <a:solidFill>
                        <a:srgbClr val="C4C2BE"/>
                      </a:solidFill>
                      <a:prstDash val="solid"/>
                      <a:round/>
                      <a:headEnd type="none" w="med" len="med"/>
                      <a:tailEnd type="none" w="med" len="med"/>
                    </a:lnR>
                    <a:lnT w="12700" cap="flat" cmpd="sng" algn="ctr">
                      <a:solidFill>
                        <a:srgbClr val="B9BDC0"/>
                      </a:solidFill>
                      <a:prstDash val="solid"/>
                      <a:round/>
                      <a:headEnd type="none" w="med" len="med"/>
                      <a:tailEnd type="none" w="med" len="med"/>
                    </a:lnT>
                    <a:lnB w="12700" cap="flat" cmpd="sng" algn="ctr">
                      <a:solidFill>
                        <a:srgbClr val="C4C2BE"/>
                      </a:solidFill>
                      <a:prstDash val="solid"/>
                      <a:round/>
                      <a:headEnd type="none" w="med" len="med"/>
                      <a:tailEnd type="none" w="med" len="med"/>
                    </a:lnB>
                  </a:tcPr>
                </a:tc>
                <a:tc>
                  <a:txBody>
                    <a:bodyPr/>
                    <a:lstStyle/>
                    <a:p>
                      <a:pPr indent="0" marL="0">
                        <a:lnSpc>
                          <a:spcPts val="1820"/>
                        </a:lnSpc>
                        <a:buNone/>
                      </a:pPr>
                      <a:r>
                        <a:rPr lang="en-US" sz="1300" dirty="0">
                          <a:solidFill>
                            <a:srgbClr val="3E4A5C"/>
                          </a:solidFill>
                          <a:latin typeface="Public Sans" pitchFamily="34" charset="0"/>
                          <a:ea typeface="Public Sans" pitchFamily="34" charset="-122"/>
                          <a:cs typeface="Public Sans" pitchFamily="34" charset="-120"/>
                        </a:rPr>
                        <a:t>Onaylı belge, SGK kaydı, portfolyo</a:t>
                      </a:r>
                      <a:endParaRPr lang="en-US" sz="1300" dirty="0">
                        <a:latin typeface="Public Sans" charset="0"/>
                        <a:ea typeface="Public Sans" charset="0"/>
                        <a:cs typeface="Public Sans" charset="0"/>
                      </a:endParaRPr>
                    </a:p>
                  </a:txBody>
                  <a:tcPr marL="57785" marR="57785" marT="57785" marB="57785" anchor="t">
                    <a:lnL w="12700" cap="flat" cmpd="sng" algn="ctr">
                      <a:solidFill>
                        <a:srgbClr val="C4C2BE"/>
                      </a:solidFill>
                      <a:prstDash val="solid"/>
                      <a:round/>
                      <a:headEnd type="none" w="med" len="med"/>
                      <a:tailEnd type="none" w="med" len="med"/>
                    </a:lnL>
                    <a:lnR w="12700" cap="flat" cmpd="sng" algn="ctr">
                      <a:solidFill>
                        <a:srgbClr val="C4C2BE"/>
                      </a:solidFill>
                      <a:prstDash val="solid"/>
                      <a:round/>
                      <a:headEnd type="none" w="med" len="med"/>
                      <a:tailEnd type="none" w="med" len="med"/>
                    </a:lnR>
                    <a:lnT w="12700" cap="flat" cmpd="sng" algn="ctr">
                      <a:solidFill>
                        <a:srgbClr val="B9BDC0"/>
                      </a:solidFill>
                      <a:prstDash val="solid"/>
                      <a:round/>
                      <a:headEnd type="none" w="med" len="med"/>
                      <a:tailEnd type="none" w="med" len="med"/>
                    </a:lnT>
                    <a:lnB w="12700" cap="flat" cmpd="sng" algn="ctr">
                      <a:solidFill>
                        <a:srgbClr val="C4C2BE"/>
                      </a:solidFill>
                      <a:prstDash val="solid"/>
                      <a:round/>
                      <a:headEnd type="none" w="med" len="med"/>
                      <a:tailEnd type="none" w="med" len="med"/>
                    </a:lnB>
                  </a:tcPr>
                </a:tc>
                <a:tc>
                  <a:txBody>
                    <a:bodyPr/>
                    <a:lstStyle/>
                    <a:p>
                      <a:pPr indent="0" marL="0">
                        <a:lnSpc>
                          <a:spcPts val="1820"/>
                        </a:lnSpc>
                        <a:buNone/>
                      </a:pPr>
                      <a:r>
                        <a:rPr lang="en-US" sz="1300" dirty="0">
                          <a:solidFill>
                            <a:srgbClr val="3E4A5C"/>
                          </a:solidFill>
                          <a:latin typeface="Public Sans" pitchFamily="34" charset="0"/>
                          <a:ea typeface="Public Sans" pitchFamily="34" charset="-122"/>
                          <a:cs typeface="Public Sans" pitchFamily="34" charset="-120"/>
                        </a:rPr>
                        <a:t>Dijital rozet, Ek-1 bilgileri</a:t>
                      </a:r>
                      <a:endParaRPr lang="en-US" sz="1300" dirty="0">
                        <a:latin typeface="Public Sans" charset="0"/>
                        <a:ea typeface="Public Sans" charset="0"/>
                        <a:cs typeface="Public Sans" charset="0"/>
                      </a:endParaRPr>
                    </a:p>
                  </a:txBody>
                  <a:tcPr marL="57785" marR="57785" marT="57785" marB="57785" anchor="t">
                    <a:lnL w="12700" cap="flat" cmpd="sng" algn="ctr">
                      <a:solidFill>
                        <a:srgbClr val="C4C2BE"/>
                      </a:solidFill>
                      <a:prstDash val="solid"/>
                      <a:round/>
                      <a:headEnd type="none" w="med" len="med"/>
                      <a:tailEnd type="none" w="med" len="med"/>
                    </a:lnL>
                    <a:lnR w="12700" cap="flat" cmpd="sng" algn="ctr">
                      <a:solidFill>
                        <a:srgbClr val="C4C2BE"/>
                      </a:solidFill>
                      <a:prstDash val="solid"/>
                      <a:round/>
                      <a:headEnd type="none" w="med" len="med"/>
                      <a:tailEnd type="none" w="med" len="med"/>
                    </a:lnR>
                    <a:lnT w="12700" cap="flat" cmpd="sng" algn="ctr">
                      <a:solidFill>
                        <a:srgbClr val="B9BDC0"/>
                      </a:solidFill>
                      <a:prstDash val="solid"/>
                      <a:round/>
                      <a:headEnd type="none" w="med" len="med"/>
                      <a:tailEnd type="none" w="med" len="med"/>
                    </a:lnT>
                    <a:lnB w="12700" cap="flat" cmpd="sng" algn="ctr">
                      <a:solidFill>
                        <a:srgbClr val="C4C2BE"/>
                      </a:solidFill>
                      <a:prstDash val="solid"/>
                      <a:round/>
                      <a:headEnd type="none" w="med" len="med"/>
                      <a:tailEnd type="none" w="med" len="med"/>
                    </a:lnB>
                  </a:tcPr>
                </a:tc>
              </a:tr>
              <a:tr h="359271">
                <a:tc>
                  <a:txBody>
                    <a:bodyPr/>
                    <a:lstStyle/>
                    <a:p>
                      <a:pPr indent="0" marL="0">
                        <a:lnSpc>
                          <a:spcPts val="1820"/>
                        </a:lnSpc>
                        <a:buNone/>
                      </a:pPr>
                      <a:r>
                        <a:rPr lang="en-US" sz="1300" dirty="0">
                          <a:solidFill>
                            <a:srgbClr val="16233A"/>
                          </a:solidFill>
                          <a:latin typeface="Public Sans" pitchFamily="34" charset="0"/>
                          <a:ea typeface="Public Sans" pitchFamily="34" charset="-122"/>
                          <a:cs typeface="Public Sans" pitchFamily="34" charset="-120"/>
                        </a:rPr>
                        <a:t>Not</a:t>
                      </a:r>
                      <a:endParaRPr lang="en-US" sz="1300" dirty="0">
                        <a:latin typeface="Public Sans" charset="0"/>
                        <a:ea typeface="Public Sans" charset="0"/>
                        <a:cs typeface="Public Sans" charset="0"/>
                      </a:endParaRPr>
                    </a:p>
                  </a:txBody>
                  <a:tcPr marL="57785" marR="57785" marT="57785" marB="57785" anchor="t">
                    <a:lnL w="12700" cap="flat" cmpd="sng" algn="ctr">
                      <a:solidFill>
                        <a:srgbClr val="C4C2BE"/>
                      </a:solidFill>
                      <a:prstDash val="solid"/>
                      <a:round/>
                      <a:headEnd type="none" w="med" len="med"/>
                      <a:tailEnd type="none" w="med" len="med"/>
                    </a:lnL>
                    <a:lnR w="12700" cap="flat" cmpd="sng" algn="ctr">
                      <a:solidFill>
                        <a:srgbClr val="B9BDC0"/>
                      </a:solidFill>
                      <a:prstDash val="solid"/>
                      <a:round/>
                      <a:headEnd type="none" w="med" len="med"/>
                      <a:tailEnd type="none" w="med" len="med"/>
                    </a:lnR>
                    <a:lnT w="12700" cap="flat" cmpd="sng" algn="ctr">
                      <a:solidFill>
                        <a:srgbClr val="C4C2BE"/>
                      </a:solidFill>
                      <a:prstDash val="solid"/>
                      <a:round/>
                      <a:headEnd type="none" w="med" len="med"/>
                      <a:tailEnd type="none" w="med" len="med"/>
                    </a:lnT>
                    <a:lnB w="12700" cap="flat" cmpd="sng" algn="ctr">
                      <a:solidFill>
                        <a:srgbClr val="B9BDC0"/>
                      </a:solidFill>
                      <a:prstDash val="solid"/>
                      <a:round/>
                      <a:headEnd type="none" w="med" len="med"/>
                      <a:tailEnd type="none" w="med" len="med"/>
                    </a:lnB>
                    <a:solidFill>
                      <a:srgbClr val="E8EDF1"/>
                    </a:solidFill>
                  </a:tcPr>
                </a:tc>
                <a:tc>
                  <a:txBody>
                    <a:bodyPr/>
                    <a:lstStyle/>
                    <a:p>
                      <a:pPr indent="0" marL="0">
                        <a:lnSpc>
                          <a:spcPts val="1820"/>
                        </a:lnSpc>
                        <a:buNone/>
                      </a:pPr>
                      <a:r>
                        <a:rPr lang="en-US" sz="1300" dirty="0">
                          <a:solidFill>
                            <a:srgbClr val="3E4A5C"/>
                          </a:solidFill>
                          <a:latin typeface="Public Sans" pitchFamily="34" charset="0"/>
                          <a:ea typeface="Public Sans" pitchFamily="34" charset="-122"/>
                          <a:cs typeface="Public Sans" pitchFamily="34" charset="-120"/>
                        </a:rPr>
                        <a:t>Harf notuyla ortalamaya katılır</a:t>
                      </a:r>
                      <a:endParaRPr lang="en-US" sz="1300" dirty="0">
                        <a:latin typeface="Public Sans" charset="0"/>
                        <a:ea typeface="Public Sans" charset="0"/>
                        <a:cs typeface="Public Sans" charset="0"/>
                      </a:endParaRPr>
                    </a:p>
                  </a:txBody>
                  <a:tcPr marL="57785" marR="57785" marT="57785" marB="57785" anchor="t">
                    <a:lnL w="12700" cap="flat" cmpd="sng" algn="ctr">
                      <a:solidFill>
                        <a:srgbClr val="B9BDC0"/>
                      </a:solidFill>
                      <a:prstDash val="solid"/>
                      <a:round/>
                      <a:headEnd type="none" w="med" len="med"/>
                      <a:tailEnd type="none" w="med" len="med"/>
                    </a:lnL>
                    <a:lnR w="12700" cap="flat" cmpd="sng" algn="ctr">
                      <a:solidFill>
                        <a:srgbClr val="B9BDC0"/>
                      </a:solidFill>
                      <a:prstDash val="solid"/>
                      <a:round/>
                      <a:headEnd type="none" w="med" len="med"/>
                      <a:tailEnd type="none" w="med" len="med"/>
                    </a:lnR>
                    <a:lnT w="12700" cap="flat" cmpd="sng" algn="ctr">
                      <a:solidFill>
                        <a:srgbClr val="C4C2BE"/>
                      </a:solidFill>
                      <a:prstDash val="solid"/>
                      <a:round/>
                      <a:headEnd type="none" w="med" len="med"/>
                      <a:tailEnd type="none" w="med" len="med"/>
                    </a:lnT>
                    <a:lnB w="12700" cap="flat" cmpd="sng" algn="ctr">
                      <a:solidFill>
                        <a:srgbClr val="B9BDC0"/>
                      </a:solidFill>
                      <a:prstDash val="solid"/>
                      <a:round/>
                      <a:headEnd type="none" w="med" len="med"/>
                      <a:tailEnd type="none" w="med" len="med"/>
                    </a:lnB>
                    <a:solidFill>
                      <a:srgbClr val="E8EDF1"/>
                    </a:solidFill>
                  </a:tcPr>
                </a:tc>
                <a:tc>
                  <a:txBody>
                    <a:bodyPr/>
                    <a:lstStyle/>
                    <a:p>
                      <a:pPr indent="0" marL="0">
                        <a:lnSpc>
                          <a:spcPts val="1820"/>
                        </a:lnSpc>
                        <a:buNone/>
                      </a:pPr>
                      <a:r>
                        <a:rPr lang="en-US" sz="1300" dirty="0">
                          <a:solidFill>
                            <a:srgbClr val="3E4A5C"/>
                          </a:solidFill>
                          <a:latin typeface="Public Sans" pitchFamily="34" charset="0"/>
                          <a:ea typeface="Public Sans" pitchFamily="34" charset="-122"/>
                          <a:cs typeface="Public Sans" pitchFamily="34" charset="-120"/>
                        </a:rPr>
                        <a:t>Transkript veya diploma ekine işlenir</a:t>
                      </a:r>
                      <a:endParaRPr lang="en-US" sz="1300" dirty="0">
                        <a:latin typeface="Public Sans" charset="0"/>
                        <a:ea typeface="Public Sans" charset="0"/>
                        <a:cs typeface="Public Sans" charset="0"/>
                      </a:endParaRPr>
                    </a:p>
                  </a:txBody>
                  <a:tcPr marL="57785" marR="57785" marT="57785" marB="57785" anchor="t">
                    <a:lnL w="12700" cap="flat" cmpd="sng" algn="ctr">
                      <a:solidFill>
                        <a:srgbClr val="B9BDC0"/>
                      </a:solidFill>
                      <a:prstDash val="solid"/>
                      <a:round/>
                      <a:headEnd type="none" w="med" len="med"/>
                      <a:tailEnd type="none" w="med" len="med"/>
                    </a:lnL>
                    <a:lnR w="12700" cap="flat" cmpd="sng" algn="ctr">
                      <a:solidFill>
                        <a:srgbClr val="B9BDC0"/>
                      </a:solidFill>
                      <a:prstDash val="solid"/>
                      <a:round/>
                      <a:headEnd type="none" w="med" len="med"/>
                      <a:tailEnd type="none" w="med" len="med"/>
                    </a:lnR>
                    <a:lnT w="12700" cap="flat" cmpd="sng" algn="ctr">
                      <a:solidFill>
                        <a:srgbClr val="C4C2BE"/>
                      </a:solidFill>
                      <a:prstDash val="solid"/>
                      <a:round/>
                      <a:headEnd type="none" w="med" len="med"/>
                      <a:tailEnd type="none" w="med" len="med"/>
                    </a:lnT>
                    <a:lnB w="12700" cap="flat" cmpd="sng" algn="ctr">
                      <a:solidFill>
                        <a:srgbClr val="B9BDC0"/>
                      </a:solidFill>
                      <a:prstDash val="solid"/>
                      <a:round/>
                      <a:headEnd type="none" w="med" len="med"/>
                      <a:tailEnd type="none" w="med" len="med"/>
                    </a:lnB>
                    <a:solidFill>
                      <a:srgbClr val="E8EDF1"/>
                    </a:solidFill>
                  </a:tcPr>
                </a:tc>
              </a:tr>
            </a:tbl>
          </a:graphicData>
        </a:graphic>
      </p:graphicFrame>
      <p:sp>
        <p:nvSpPr>
          <p:cNvPr id="5" name="Text 2"/>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E6878"/>
                </a:solidFill>
                <a:latin typeface="Public Sans" pitchFamily="34" charset="0"/>
                <a:ea typeface="Public Sans" pitchFamily="34" charset="-122"/>
                <a:cs typeface="Public Sans" pitchFamily="34" charset="-120"/>
              </a:rPr>
              <a:t>Her iki yönerge 2026–2027 eğitim-öğretim yılından itibaren geçerli · 7</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6233A"/>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E6A57E"/>
                </a:solidFill>
                <a:latin typeface="Public Sans" pitchFamily="34" charset="0"/>
                <a:ea typeface="Public Sans" pitchFamily="34" charset="-122"/>
                <a:cs typeface="Public Sans" pitchFamily="34" charset="-120"/>
              </a:rPr>
              <a:t>MADDE 6 · SANAL ORTAMDA YASA DIŞI BAHIS, ŞANS OYUNLARI VE KUMAR</a:t>
            </a:r>
            <a:endParaRPr lang="en-US" sz="1200" dirty="0"/>
          </a:p>
        </p:txBody>
      </p:sp>
      <p:sp>
        <p:nvSpPr>
          <p:cNvPr id="3" name="Text 1"/>
          <p:cNvSpPr/>
          <p:nvPr/>
        </p:nvSpPr>
        <p:spPr>
          <a:xfrm>
            <a:off x="812800" y="2314674"/>
            <a:ext cx="10883392" cy="949920"/>
          </a:xfrm>
          <a:prstGeom prst="rect">
            <a:avLst/>
          </a:prstGeom>
          <a:noFill/>
          <a:ln/>
        </p:spPr>
        <p:txBody>
          <a:bodyPr wrap="square" lIns="0" tIns="0" rIns="0" bIns="0" rtlCol="0" anchor="t">
            <a:normAutofit/>
          </a:bodyPr>
          <a:lstStyle/>
          <a:p>
            <a:pPr algn="l" indent="0" marL="0">
              <a:lnSpc>
                <a:spcPts val="3640"/>
              </a:lnSpc>
              <a:buNone/>
            </a:pPr>
            <a:r>
              <a:rPr lang="en-US" sz="2600" dirty="0">
                <a:solidFill>
                  <a:srgbClr val="F5F3EE"/>
                </a:solidFill>
                <a:latin typeface="Libre Baskerville" pitchFamily="34" charset="0"/>
                <a:ea typeface="Libre Baskerville" pitchFamily="34" charset="-122"/>
                <a:cs typeface="Libre Baskerville" pitchFamily="34" charset="-120"/>
              </a:rPr>
              <a:t>“İnsanın iradesini, sağlığını, ilişkilerini ve geleceğe dair ümidini zayıflatan çok yönlü bir sorun.”</a:t>
            </a:r>
            <a:endParaRPr lang="en-US" sz="2600" dirty="0"/>
          </a:p>
        </p:txBody>
      </p:sp>
      <p:sp>
        <p:nvSpPr>
          <p:cNvPr id="4" name="Text 2"/>
          <p:cNvSpPr/>
          <p:nvPr/>
        </p:nvSpPr>
        <p:spPr>
          <a:xfrm>
            <a:off x="812800" y="3416995"/>
            <a:ext cx="10883392" cy="274241"/>
          </a:xfrm>
          <a:prstGeom prst="rect">
            <a:avLst/>
          </a:prstGeom>
          <a:noFill/>
          <a:ln/>
        </p:spPr>
        <p:txBody>
          <a:bodyPr wrap="square" lIns="0" tIns="0" rIns="0" bIns="0" rtlCol="0" anchor="t">
            <a:normAutofit/>
          </a:bodyPr>
          <a:lstStyle/>
          <a:p>
            <a:pPr algn="l" indent="0" marL="0">
              <a:lnSpc>
                <a:spcPts val="1960"/>
              </a:lnSpc>
              <a:buNone/>
            </a:pPr>
            <a:r>
              <a:rPr lang="en-US" sz="1400" dirty="0">
                <a:solidFill>
                  <a:srgbClr val="DCE3EA"/>
                </a:solidFill>
                <a:latin typeface="Public Sans" pitchFamily="34" charset="0"/>
                <a:ea typeface="Public Sans" pitchFamily="34" charset="-122"/>
                <a:cs typeface="Public Sans" pitchFamily="34" charset="-120"/>
              </a:rPr>
              <a:t>Prof. Dr. Erol Özvar, YÖK Başkanı · 9 Eylül 2026</a:t>
            </a:r>
            <a:endParaRPr lang="en-US" sz="1400" dirty="0"/>
          </a:p>
        </p:txBody>
      </p:sp>
      <p:sp>
        <p:nvSpPr>
          <p:cNvPr id="5" name="Shape 3"/>
          <p:cNvSpPr/>
          <p:nvPr/>
        </p:nvSpPr>
        <p:spPr>
          <a:xfrm>
            <a:off x="812800" y="4963914"/>
            <a:ext cx="3386634" cy="0"/>
          </a:xfrm>
          <a:prstGeom prst="line">
            <a:avLst/>
          </a:prstGeom>
          <a:noFill/>
          <a:ln w="19050">
            <a:solidFill>
              <a:srgbClr val="E6A57E"/>
            </a:solidFill>
            <a:prstDash val="solid"/>
          </a:ln>
        </p:spPr>
      </p:sp>
      <p:sp>
        <p:nvSpPr>
          <p:cNvPr id="6" name="Text 4"/>
          <p:cNvSpPr/>
          <p:nvPr/>
        </p:nvSpPr>
        <p:spPr>
          <a:xfrm>
            <a:off x="812800" y="5100439"/>
            <a:ext cx="3488233"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F5F3EE"/>
                </a:solidFill>
                <a:latin typeface="Public Sans" pitchFamily="34" charset="0"/>
                <a:ea typeface="Public Sans" pitchFamily="34" charset="-122"/>
                <a:cs typeface="Public Sans" pitchFamily="34" charset="-120"/>
              </a:rPr>
              <a:t>Farkındalık</a:t>
            </a:r>
            <a:endParaRPr lang="en-US" sz="1500" dirty="0"/>
          </a:p>
        </p:txBody>
      </p:sp>
      <p:sp>
        <p:nvSpPr>
          <p:cNvPr id="7" name="Text 5"/>
          <p:cNvSpPr/>
          <p:nvPr/>
        </p:nvSpPr>
        <p:spPr>
          <a:xfrm>
            <a:off x="812800" y="5379839"/>
            <a:ext cx="3488233" cy="48756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DCE3EA"/>
                </a:solidFill>
                <a:latin typeface="Public Sans" pitchFamily="34" charset="0"/>
                <a:ea typeface="Public Sans" pitchFamily="34" charset="-122"/>
                <a:cs typeface="Public Sans" pitchFamily="34" charset="-120"/>
              </a:rPr>
              <a:t>Kampüs etkinlikleri, öğrenci toplulukları, akran eğitimi</a:t>
            </a:r>
            <a:endParaRPr lang="en-US" sz="1300" dirty="0"/>
          </a:p>
        </p:txBody>
      </p:sp>
      <p:sp>
        <p:nvSpPr>
          <p:cNvPr id="8" name="Shape 6"/>
          <p:cNvSpPr/>
          <p:nvPr/>
        </p:nvSpPr>
        <p:spPr>
          <a:xfrm>
            <a:off x="4402634" y="4963914"/>
            <a:ext cx="3386733" cy="0"/>
          </a:xfrm>
          <a:prstGeom prst="line">
            <a:avLst/>
          </a:prstGeom>
          <a:noFill/>
          <a:ln w="19050">
            <a:solidFill>
              <a:srgbClr val="E6A57E"/>
            </a:solidFill>
            <a:prstDash val="solid"/>
          </a:ln>
        </p:spPr>
      </p:sp>
      <p:sp>
        <p:nvSpPr>
          <p:cNvPr id="9" name="Text 7"/>
          <p:cNvSpPr/>
          <p:nvPr/>
        </p:nvSpPr>
        <p:spPr>
          <a:xfrm>
            <a:off x="4402634" y="5100439"/>
            <a:ext cx="3488335"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F5F3EE"/>
                </a:solidFill>
                <a:latin typeface="Public Sans" pitchFamily="34" charset="0"/>
                <a:ea typeface="Public Sans" pitchFamily="34" charset="-122"/>
                <a:cs typeface="Public Sans" pitchFamily="34" charset="-120"/>
              </a:rPr>
              <a:t>Destek</a:t>
            </a:r>
            <a:endParaRPr lang="en-US" sz="1500" dirty="0"/>
          </a:p>
        </p:txBody>
      </p:sp>
      <p:sp>
        <p:nvSpPr>
          <p:cNvPr id="10" name="Text 8"/>
          <p:cNvSpPr/>
          <p:nvPr/>
        </p:nvSpPr>
        <p:spPr>
          <a:xfrm>
            <a:off x="4402634" y="5379839"/>
            <a:ext cx="3488335" cy="48756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DCE3EA"/>
                </a:solidFill>
                <a:latin typeface="Public Sans" pitchFamily="34" charset="0"/>
                <a:ea typeface="Public Sans" pitchFamily="34" charset="-122"/>
                <a:cs typeface="Public Sans" pitchFamily="34" charset="-120"/>
              </a:rPr>
              <a:t>Psikolojik danışma, mediko-sosyal ve danışmanlık iş birliği; erken tespit</a:t>
            </a:r>
            <a:endParaRPr lang="en-US" sz="1300" dirty="0"/>
          </a:p>
        </p:txBody>
      </p:sp>
      <p:sp>
        <p:nvSpPr>
          <p:cNvPr id="11" name="Shape 9"/>
          <p:cNvSpPr/>
          <p:nvPr/>
        </p:nvSpPr>
        <p:spPr>
          <a:xfrm>
            <a:off x="7992566" y="4963914"/>
            <a:ext cx="3386634" cy="0"/>
          </a:xfrm>
          <a:prstGeom prst="line">
            <a:avLst/>
          </a:prstGeom>
          <a:noFill/>
          <a:ln w="19050">
            <a:solidFill>
              <a:srgbClr val="E6A57E"/>
            </a:solidFill>
            <a:prstDash val="solid"/>
          </a:ln>
        </p:spPr>
      </p:sp>
      <p:sp>
        <p:nvSpPr>
          <p:cNvPr id="12" name="Text 10"/>
          <p:cNvSpPr/>
          <p:nvPr/>
        </p:nvSpPr>
        <p:spPr>
          <a:xfrm>
            <a:off x="7992566" y="5100439"/>
            <a:ext cx="3488233"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F5F3EE"/>
                </a:solidFill>
                <a:latin typeface="Public Sans" pitchFamily="34" charset="0"/>
                <a:ea typeface="Public Sans" pitchFamily="34" charset="-122"/>
                <a:cs typeface="Public Sans" pitchFamily="34" charset="-120"/>
              </a:rPr>
              <a:t>Araştırma</a:t>
            </a:r>
            <a:endParaRPr lang="en-US" sz="1500" dirty="0"/>
          </a:p>
        </p:txBody>
      </p:sp>
      <p:sp>
        <p:nvSpPr>
          <p:cNvPr id="13" name="Text 11"/>
          <p:cNvSpPr/>
          <p:nvPr/>
        </p:nvSpPr>
        <p:spPr>
          <a:xfrm>
            <a:off x="7992566" y="5379839"/>
            <a:ext cx="3488233" cy="48756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DCE3EA"/>
                </a:solidFill>
                <a:latin typeface="Public Sans" pitchFamily="34" charset="0"/>
                <a:ea typeface="Public Sans" pitchFamily="34" charset="-122"/>
                <a:cs typeface="Public Sans" pitchFamily="34" charset="-120"/>
              </a:rPr>
              <a:t>Disiplinlerarası tez, proje ve yayınların desteklenmesi</a:t>
            </a:r>
            <a:endParaRPr lang="en-US" sz="1300" dirty="0"/>
          </a:p>
        </p:txBody>
      </p:sp>
      <p:sp>
        <p:nvSpPr>
          <p:cNvPr id="14" name="Text 12"/>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EB9C7"/>
                </a:solidFill>
                <a:latin typeface="Public Sans" pitchFamily="34" charset="0"/>
                <a:ea typeface="Public Sans" pitchFamily="34" charset="-122"/>
                <a:cs typeface="Public Sans" pitchFamily="34" charset="-120"/>
              </a:rPr>
              <a:t>YÖK'ün üniversitelerde yasa dışı bahis ve kumarla mücadele planı, Eylül 2026 · 8</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5F3E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A8481F"/>
                </a:solidFill>
                <a:latin typeface="Public Sans" pitchFamily="34" charset="0"/>
                <a:ea typeface="Public Sans" pitchFamily="34" charset="-122"/>
                <a:cs typeface="Public Sans" pitchFamily="34" charset="-120"/>
              </a:rPr>
              <a:t>MADDE 6 · TUZAK NASIL KURULUR?</a:t>
            </a:r>
            <a:endParaRPr lang="en-US" sz="1200" dirty="0"/>
          </a:p>
        </p:txBody>
      </p:sp>
      <p:sp>
        <p:nvSpPr>
          <p:cNvPr id="3" name="Text 1"/>
          <p:cNvSpPr/>
          <p:nvPr/>
        </p:nvSpPr>
        <p:spPr>
          <a:xfrm>
            <a:off x="812800" y="1127720"/>
            <a:ext cx="10883392" cy="463550"/>
          </a:xfrm>
          <a:prstGeom prst="rect">
            <a:avLst/>
          </a:prstGeom>
          <a:noFill/>
          <a:ln/>
        </p:spPr>
        <p:txBody>
          <a:bodyPr wrap="square" lIns="0" tIns="0" rIns="0" bIns="0" rtlCol="0" anchor="t">
            <a:normAutofit/>
          </a:bodyPr>
          <a:lstStyle/>
          <a:p>
            <a:pPr algn="l" indent="0" marL="0">
              <a:lnSpc>
                <a:spcPts val="3450"/>
              </a:lnSpc>
              <a:buNone/>
            </a:pPr>
            <a:r>
              <a:rPr lang="en-US" sz="3000" b="1" dirty="0">
                <a:solidFill>
                  <a:srgbClr val="16233A"/>
                </a:solidFill>
                <a:latin typeface="Libre Baskerville" pitchFamily="34" charset="0"/>
                <a:ea typeface="Libre Baskerville" pitchFamily="34" charset="-122"/>
                <a:cs typeface="Libre Baskerville" pitchFamily="34" charset="-120"/>
              </a:rPr>
              <a:t>Dört yaygın giriş kapısı</a:t>
            </a:r>
            <a:endParaRPr lang="en-US" sz="3000" dirty="0"/>
          </a:p>
        </p:txBody>
      </p:sp>
      <p:sp>
        <p:nvSpPr>
          <p:cNvPr id="4" name="Shape 2"/>
          <p:cNvSpPr/>
          <p:nvPr/>
        </p:nvSpPr>
        <p:spPr>
          <a:xfrm>
            <a:off x="815975" y="1823045"/>
            <a:ext cx="5200650" cy="1928515"/>
          </a:xfrm>
          <a:prstGeom prst="roundRect">
            <a:avLst>
              <a:gd name="adj" fmla="val 3787"/>
            </a:avLst>
          </a:prstGeom>
          <a:solidFill>
            <a:srgbClr val="FCFBF8"/>
          </a:solidFill>
          <a:ln w="6350">
            <a:solidFill>
              <a:srgbClr val="D9DEE4"/>
            </a:solidFill>
            <a:prstDash val="solid"/>
          </a:ln>
        </p:spPr>
      </p:sp>
      <p:sp>
        <p:nvSpPr>
          <p:cNvPr id="5" name="Text 3"/>
          <p:cNvSpPr/>
          <p:nvPr/>
        </p:nvSpPr>
        <p:spPr>
          <a:xfrm>
            <a:off x="1073150" y="2029420"/>
            <a:ext cx="4826889" cy="284460"/>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16233A"/>
                </a:solidFill>
                <a:latin typeface="Public Sans" pitchFamily="34" charset="0"/>
                <a:ea typeface="Public Sans" pitchFamily="34" charset="-122"/>
                <a:cs typeface="Public Sans" pitchFamily="34" charset="-120"/>
              </a:rPr>
              <a:t>“Deneme bonusu”</a:t>
            </a:r>
            <a:endParaRPr lang="en-US" sz="1700" dirty="0"/>
          </a:p>
        </p:txBody>
      </p:sp>
      <p:sp>
        <p:nvSpPr>
          <p:cNvPr id="6" name="Text 4"/>
          <p:cNvSpPr/>
          <p:nvPr/>
        </p:nvSpPr>
        <p:spPr>
          <a:xfrm>
            <a:off x="1073150" y="2364680"/>
            <a:ext cx="4826889" cy="504031"/>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3E4A5C"/>
                </a:solidFill>
                <a:latin typeface="Public Sans" pitchFamily="34" charset="0"/>
                <a:ea typeface="Public Sans" pitchFamily="34" charset="-122"/>
                <a:cs typeface="Public Sans" pitchFamily="34" charset="-120"/>
              </a:rPr>
              <a:t>Ücretsiz kredi ve hoş geldin bonusları ilk kaybı görünmez kılar, oyunu alışkanlığa çevirir.</a:t>
            </a:r>
            <a:endParaRPr lang="en-US" sz="1300" dirty="0"/>
          </a:p>
        </p:txBody>
      </p:sp>
      <p:sp>
        <p:nvSpPr>
          <p:cNvPr id="7" name="Shape 5"/>
          <p:cNvSpPr/>
          <p:nvPr/>
        </p:nvSpPr>
        <p:spPr>
          <a:xfrm>
            <a:off x="6175375" y="1823045"/>
            <a:ext cx="5200650" cy="1928515"/>
          </a:xfrm>
          <a:prstGeom prst="roundRect">
            <a:avLst>
              <a:gd name="adj" fmla="val 3787"/>
            </a:avLst>
          </a:prstGeom>
          <a:solidFill>
            <a:srgbClr val="FCFBF8"/>
          </a:solidFill>
          <a:ln w="6350">
            <a:solidFill>
              <a:srgbClr val="D9DEE4"/>
            </a:solidFill>
            <a:prstDash val="solid"/>
          </a:ln>
        </p:spPr>
      </p:sp>
      <p:sp>
        <p:nvSpPr>
          <p:cNvPr id="8" name="Text 6"/>
          <p:cNvSpPr/>
          <p:nvPr/>
        </p:nvSpPr>
        <p:spPr>
          <a:xfrm>
            <a:off x="6432550" y="2029420"/>
            <a:ext cx="4826889" cy="284460"/>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16233A"/>
                </a:solidFill>
                <a:latin typeface="Public Sans" pitchFamily="34" charset="0"/>
                <a:ea typeface="Public Sans" pitchFamily="34" charset="-122"/>
                <a:cs typeface="Public Sans" pitchFamily="34" charset="-120"/>
              </a:rPr>
              <a:t>“Kesin kazanç” kanalları</a:t>
            </a:r>
            <a:endParaRPr lang="en-US" sz="1700" dirty="0"/>
          </a:p>
        </p:txBody>
      </p:sp>
      <p:sp>
        <p:nvSpPr>
          <p:cNvPr id="9" name="Text 7"/>
          <p:cNvSpPr/>
          <p:nvPr/>
        </p:nvSpPr>
        <p:spPr>
          <a:xfrm>
            <a:off x="6432550" y="2364680"/>
            <a:ext cx="4826889" cy="504031"/>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3E4A5C"/>
                </a:solidFill>
                <a:latin typeface="Public Sans" pitchFamily="34" charset="0"/>
                <a:ea typeface="Public Sans" pitchFamily="34" charset="-122"/>
                <a:cs typeface="Public Sans" pitchFamily="34" charset="-120"/>
              </a:rPr>
              <a:t>Sosyal medya, mesajlaşma grupları ve fenomen reklamları; sürekli değişen site adresleri.</a:t>
            </a:r>
            <a:endParaRPr lang="en-US" sz="1300" dirty="0"/>
          </a:p>
        </p:txBody>
      </p:sp>
      <p:sp>
        <p:nvSpPr>
          <p:cNvPr id="10" name="Shape 8"/>
          <p:cNvSpPr/>
          <p:nvPr/>
        </p:nvSpPr>
        <p:spPr>
          <a:xfrm>
            <a:off x="815975" y="3910310"/>
            <a:ext cx="5200650" cy="1928515"/>
          </a:xfrm>
          <a:prstGeom prst="roundRect">
            <a:avLst>
              <a:gd name="adj" fmla="val 3787"/>
            </a:avLst>
          </a:prstGeom>
          <a:solidFill>
            <a:srgbClr val="FCFBF8"/>
          </a:solidFill>
          <a:ln w="6350">
            <a:solidFill>
              <a:srgbClr val="D9DEE4"/>
            </a:solidFill>
            <a:prstDash val="solid"/>
          </a:ln>
        </p:spPr>
      </p:sp>
      <p:sp>
        <p:nvSpPr>
          <p:cNvPr id="11" name="Text 9"/>
          <p:cNvSpPr/>
          <p:nvPr/>
        </p:nvSpPr>
        <p:spPr>
          <a:xfrm>
            <a:off x="1073150" y="4116685"/>
            <a:ext cx="4826889" cy="284460"/>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16233A"/>
                </a:solidFill>
                <a:latin typeface="Public Sans" pitchFamily="34" charset="0"/>
                <a:ea typeface="Public Sans" pitchFamily="34" charset="-122"/>
                <a:cs typeface="Public Sans" pitchFamily="34" charset="-120"/>
              </a:rPr>
              <a:t>Hesap ve IBAN kiralama</a:t>
            </a:r>
            <a:endParaRPr lang="en-US" sz="1700" dirty="0"/>
          </a:p>
        </p:txBody>
      </p:sp>
      <p:sp>
        <p:nvSpPr>
          <p:cNvPr id="12" name="Text 10"/>
          <p:cNvSpPr/>
          <p:nvPr/>
        </p:nvSpPr>
        <p:spPr>
          <a:xfrm>
            <a:off x="1073150" y="4451945"/>
            <a:ext cx="4826889" cy="504031"/>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3E4A5C"/>
                </a:solidFill>
                <a:latin typeface="Public Sans" pitchFamily="34" charset="0"/>
                <a:ea typeface="Public Sans" pitchFamily="34" charset="-122"/>
                <a:cs typeface="Public Sans" pitchFamily="34" charset="-120"/>
              </a:rPr>
              <a:t>“Kolay para” teklifi: banka hesabınızı ağa kullandırmak, sizi suçun doğrudan faili yapabilir.</a:t>
            </a:r>
            <a:endParaRPr lang="en-US" sz="1300" dirty="0"/>
          </a:p>
        </p:txBody>
      </p:sp>
      <p:sp>
        <p:nvSpPr>
          <p:cNvPr id="13" name="Shape 11"/>
          <p:cNvSpPr/>
          <p:nvPr/>
        </p:nvSpPr>
        <p:spPr>
          <a:xfrm>
            <a:off x="6175375" y="3910310"/>
            <a:ext cx="5200650" cy="1928515"/>
          </a:xfrm>
          <a:prstGeom prst="roundRect">
            <a:avLst>
              <a:gd name="adj" fmla="val 3787"/>
            </a:avLst>
          </a:prstGeom>
          <a:solidFill>
            <a:srgbClr val="FCFBF8"/>
          </a:solidFill>
          <a:ln w="6350">
            <a:solidFill>
              <a:srgbClr val="D9DEE4"/>
            </a:solidFill>
            <a:prstDash val="solid"/>
          </a:ln>
        </p:spPr>
      </p:sp>
      <p:sp>
        <p:nvSpPr>
          <p:cNvPr id="14" name="Text 12"/>
          <p:cNvSpPr/>
          <p:nvPr/>
        </p:nvSpPr>
        <p:spPr>
          <a:xfrm>
            <a:off x="6432550" y="4116685"/>
            <a:ext cx="4826889" cy="284460"/>
          </a:xfrm>
          <a:prstGeom prst="rect">
            <a:avLst/>
          </a:prstGeom>
          <a:noFill/>
          <a:ln/>
        </p:spPr>
        <p:txBody>
          <a:bodyPr wrap="square" lIns="0" tIns="0" rIns="0" bIns="0" rtlCol="0" anchor="t">
            <a:normAutofit/>
          </a:bodyPr>
          <a:lstStyle/>
          <a:p>
            <a:pPr algn="l" indent="0" marL="0">
              <a:lnSpc>
                <a:spcPts val="2040"/>
              </a:lnSpc>
              <a:buNone/>
            </a:pPr>
            <a:r>
              <a:rPr lang="en-US" sz="1700" b="1" dirty="0">
                <a:solidFill>
                  <a:srgbClr val="16233A"/>
                </a:solidFill>
                <a:latin typeface="Public Sans" pitchFamily="34" charset="0"/>
                <a:ea typeface="Public Sans" pitchFamily="34" charset="-122"/>
                <a:cs typeface="Public Sans" pitchFamily="34" charset="-120"/>
              </a:rPr>
              <a:t>Arkadaş çevresi</a:t>
            </a:r>
            <a:endParaRPr lang="en-US" sz="1700" dirty="0"/>
          </a:p>
        </p:txBody>
      </p:sp>
      <p:sp>
        <p:nvSpPr>
          <p:cNvPr id="15" name="Text 13"/>
          <p:cNvSpPr/>
          <p:nvPr/>
        </p:nvSpPr>
        <p:spPr>
          <a:xfrm>
            <a:off x="6432550" y="4451945"/>
            <a:ext cx="4826889" cy="504031"/>
          </a:xfrm>
          <a:prstGeom prst="rect">
            <a:avLst/>
          </a:prstGeom>
          <a:noFill/>
          <a:ln/>
        </p:spPr>
        <p:txBody>
          <a:bodyPr wrap="square" lIns="0" tIns="0" rIns="0" bIns="0" rtlCol="0" anchor="t">
            <a:normAutofit/>
          </a:bodyPr>
          <a:lstStyle/>
          <a:p>
            <a:pPr algn="l" indent="0" marL="0">
              <a:lnSpc>
                <a:spcPts val="1885"/>
              </a:lnSpc>
              <a:buNone/>
            </a:pPr>
            <a:r>
              <a:rPr lang="en-US" sz="1300" dirty="0">
                <a:solidFill>
                  <a:srgbClr val="3E4A5C"/>
                </a:solidFill>
                <a:latin typeface="Public Sans" pitchFamily="34" charset="0"/>
                <a:ea typeface="Public Sans" pitchFamily="34" charset="-122"/>
                <a:cs typeface="Public Sans" pitchFamily="34" charset="-120"/>
              </a:rPr>
              <a:t>Kumara başlamada arkadaş etkisi </a:t>
            </a:r>
            <a:r>
              <a:rPr lang="en-US" sz="1300" b="1" dirty="0">
                <a:solidFill>
                  <a:srgbClr val="3E4A5C"/>
                </a:solidFill>
                <a:latin typeface="Public Sans" pitchFamily="34" charset="0"/>
                <a:ea typeface="Public Sans" pitchFamily="34" charset="-122"/>
                <a:cs typeface="Public Sans" pitchFamily="34" charset="-120"/>
              </a:rPr>
              <a:t>%57</a:t>
            </a:r>
            <a:r>
              <a:rPr lang="en-US" sz="1300" dirty="0">
                <a:solidFill>
                  <a:srgbClr val="3E4A5C"/>
                </a:solidFill>
                <a:latin typeface="Public Sans" pitchFamily="34" charset="0"/>
                <a:ea typeface="Public Sans" pitchFamily="34" charset="-122"/>
                <a:cs typeface="Public Sans" pitchFamily="34" charset="-120"/>
              </a:rPr>
              <a:t>. Davet çoğu zaman tanıdık birinden gelir.</a:t>
            </a:r>
            <a:endParaRPr lang="en-US" sz="1300" dirty="0"/>
          </a:p>
        </p:txBody>
      </p:sp>
      <p:sp>
        <p:nvSpPr>
          <p:cNvPr id="16" name="Text 14"/>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E6878"/>
                </a:solidFill>
                <a:latin typeface="Public Sans" pitchFamily="34" charset="0"/>
                <a:ea typeface="Public Sans" pitchFamily="34" charset="-122"/>
                <a:cs typeface="Public Sans" pitchFamily="34" charset="-120"/>
              </a:rPr>
              <a:t>%57 verisi: YÖK Başkanı Özvar'ın 9 Eylül 2026 açıklaması · 9</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5F3EE"/>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A8481F"/>
                </a:solidFill>
                <a:latin typeface="Public Sans" pitchFamily="34" charset="0"/>
                <a:ea typeface="Public Sans" pitchFamily="34" charset="-122"/>
                <a:cs typeface="Public Sans" pitchFamily="34" charset="-120"/>
              </a:rPr>
              <a:t>MADDE 6 · HUKUKI SONUÇLAR</a:t>
            </a:r>
            <a:endParaRPr lang="en-US" sz="1200" dirty="0"/>
          </a:p>
        </p:txBody>
      </p:sp>
      <p:sp>
        <p:nvSpPr>
          <p:cNvPr id="3" name="Text 1"/>
          <p:cNvSpPr/>
          <p:nvPr/>
        </p:nvSpPr>
        <p:spPr>
          <a:xfrm>
            <a:off x="812800" y="1127720"/>
            <a:ext cx="10883392" cy="463550"/>
          </a:xfrm>
          <a:prstGeom prst="rect">
            <a:avLst/>
          </a:prstGeom>
          <a:noFill/>
          <a:ln/>
        </p:spPr>
        <p:txBody>
          <a:bodyPr wrap="square" lIns="0" tIns="0" rIns="0" bIns="0" rtlCol="0" anchor="t">
            <a:normAutofit/>
          </a:bodyPr>
          <a:lstStyle/>
          <a:p>
            <a:pPr algn="l" indent="0" marL="0">
              <a:lnSpc>
                <a:spcPts val="3450"/>
              </a:lnSpc>
              <a:buNone/>
            </a:pPr>
            <a:r>
              <a:rPr lang="en-US" sz="3000" b="1" dirty="0">
                <a:solidFill>
                  <a:srgbClr val="16233A"/>
                </a:solidFill>
                <a:latin typeface="Libre Baskerville" pitchFamily="34" charset="0"/>
                <a:ea typeface="Libre Baskerville" pitchFamily="34" charset="-122"/>
                <a:cs typeface="Libre Baskerville" pitchFamily="34" charset="-120"/>
              </a:rPr>
              <a:t>Oynamak bile yaptırım doğurur</a:t>
            </a:r>
            <a:endParaRPr lang="en-US" sz="30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825500" y="1807170"/>
          <a:ext cx="10553700" cy="2155627"/>
        </p:xfrm>
        <a:graphic>
          <a:graphicData uri="http://schemas.openxmlformats.org/drawingml/2006/table">
            <a:tbl>
              <a:tblPr/>
              <a:tblGrid>
                <a:gridCol w="6332220"/>
                <a:gridCol w="4221480"/>
              </a:tblGrid>
              <a:tr h="359271">
                <a:tc>
                  <a:txBody>
                    <a:bodyPr/>
                    <a:lstStyle/>
                    <a:p>
                      <a:pPr indent="0" marL="0">
                        <a:lnSpc>
                          <a:spcPts val="1820"/>
                        </a:lnSpc>
                        <a:buNone/>
                      </a:pPr>
                      <a:r>
                        <a:rPr lang="en-US" sz="1300" b="1" dirty="0">
                          <a:solidFill>
                            <a:srgbClr val="F5F3EE"/>
                          </a:solidFill>
                          <a:latin typeface="Public Sans" pitchFamily="34" charset="0"/>
                          <a:ea typeface="Public Sans" pitchFamily="34" charset="-122"/>
                          <a:cs typeface="Public Sans" pitchFamily="34" charset="-120"/>
                        </a:rPr>
                        <a:t>Fiil (7258 s. Kanun m.5)</a:t>
                      </a:r>
                      <a:endParaRPr lang="en-US" sz="1300" dirty="0">
                        <a:latin typeface="Public Sans" charset="0"/>
                        <a:ea typeface="Public Sans" charset="0"/>
                        <a:cs typeface="Public Sans" charset="0"/>
                      </a:endParaRPr>
                    </a:p>
                  </a:txBody>
                  <a:tcPr marL="57785" marR="57785" marT="57785" marB="57785" anchor="t">
                    <a:lnL w="12700" cap="flat" cmpd="sng" algn="ctr">
                      <a:solidFill>
                        <a:srgbClr val="C4C2BE"/>
                      </a:solidFill>
                      <a:prstDash val="solid"/>
                      <a:round/>
                      <a:headEnd type="none" w="med" len="med"/>
                      <a:tailEnd type="none" w="med" len="med"/>
                    </a:lnL>
                    <a:lnR w="12700" cap="flat" cmpd="sng" algn="ctr">
                      <a:solidFill>
                        <a:srgbClr val="162031"/>
                      </a:solidFill>
                      <a:prstDash val="solid"/>
                      <a:round/>
                      <a:headEnd type="none" w="med" len="med"/>
                      <a:tailEnd type="none" w="med" len="med"/>
                    </a:lnR>
                    <a:lnT w="12700" cap="flat" cmpd="sng" algn="ctr">
                      <a:solidFill>
                        <a:srgbClr val="C4C2BE"/>
                      </a:solidFill>
                      <a:prstDash val="solid"/>
                      <a:round/>
                      <a:headEnd type="none" w="med" len="med"/>
                      <a:tailEnd type="none" w="med" len="med"/>
                    </a:lnT>
                    <a:lnB w="12700" cap="flat" cmpd="sng" algn="ctr">
                      <a:solidFill>
                        <a:srgbClr val="162031"/>
                      </a:solidFill>
                      <a:prstDash val="solid"/>
                      <a:round/>
                      <a:headEnd type="none" w="med" len="med"/>
                      <a:tailEnd type="none" w="med" len="med"/>
                    </a:lnB>
                    <a:solidFill>
                      <a:srgbClr val="16233A"/>
                    </a:solidFill>
                  </a:tcPr>
                </a:tc>
                <a:tc>
                  <a:txBody>
                    <a:bodyPr/>
                    <a:lstStyle/>
                    <a:p>
                      <a:pPr indent="0" marL="0">
                        <a:lnSpc>
                          <a:spcPts val="1820"/>
                        </a:lnSpc>
                        <a:buNone/>
                      </a:pPr>
                      <a:r>
                        <a:rPr lang="en-US" sz="1300" b="1" dirty="0">
                          <a:solidFill>
                            <a:srgbClr val="F5F3EE"/>
                          </a:solidFill>
                          <a:latin typeface="Public Sans" pitchFamily="34" charset="0"/>
                          <a:ea typeface="Public Sans" pitchFamily="34" charset="-122"/>
                          <a:cs typeface="Public Sans" pitchFamily="34" charset="-120"/>
                        </a:rPr>
                        <a:t>Yaptırım</a:t>
                      </a:r>
                      <a:endParaRPr lang="en-US" sz="1300" dirty="0">
                        <a:latin typeface="Public Sans" charset="0"/>
                        <a:ea typeface="Public Sans" charset="0"/>
                        <a:cs typeface="Public Sans" charset="0"/>
                      </a:endParaRPr>
                    </a:p>
                  </a:txBody>
                  <a:tcPr marL="57785" marR="57785" marT="57785" marB="57785" anchor="t">
                    <a:lnL w="12700" cap="flat" cmpd="sng" algn="ctr">
                      <a:solidFill>
                        <a:srgbClr val="162031"/>
                      </a:solidFill>
                      <a:prstDash val="solid"/>
                      <a:round/>
                      <a:headEnd type="none" w="med" len="med"/>
                      <a:tailEnd type="none" w="med" len="med"/>
                    </a:lnL>
                    <a:lnR w="12700" cap="flat" cmpd="sng" algn="ctr">
                      <a:solidFill>
                        <a:srgbClr val="162031"/>
                      </a:solidFill>
                      <a:prstDash val="solid"/>
                      <a:round/>
                      <a:headEnd type="none" w="med" len="med"/>
                      <a:tailEnd type="none" w="med" len="med"/>
                    </a:lnR>
                    <a:lnT w="12700" cap="flat" cmpd="sng" algn="ctr">
                      <a:solidFill>
                        <a:srgbClr val="C4C2BE"/>
                      </a:solidFill>
                      <a:prstDash val="solid"/>
                      <a:round/>
                      <a:headEnd type="none" w="med" len="med"/>
                      <a:tailEnd type="none" w="med" len="med"/>
                    </a:lnT>
                    <a:lnB w="12700" cap="flat" cmpd="sng" algn="ctr">
                      <a:solidFill>
                        <a:srgbClr val="162031"/>
                      </a:solidFill>
                      <a:prstDash val="solid"/>
                      <a:round/>
                      <a:headEnd type="none" w="med" len="med"/>
                      <a:tailEnd type="none" w="med" len="med"/>
                    </a:lnB>
                    <a:solidFill>
                      <a:srgbClr val="16233A"/>
                    </a:solidFill>
                  </a:tcPr>
                </a:tc>
              </a:tr>
              <a:tr h="359271">
                <a:tc>
                  <a:txBody>
                    <a:bodyPr/>
                    <a:lstStyle/>
                    <a:p>
                      <a:pPr indent="0" marL="0">
                        <a:lnSpc>
                          <a:spcPts val="1820"/>
                        </a:lnSpc>
                        <a:buNone/>
                      </a:pPr>
                      <a:r>
                        <a:rPr lang="en-US" sz="1300" dirty="0">
                          <a:solidFill>
                            <a:srgbClr val="3E4A5C"/>
                          </a:solidFill>
                          <a:latin typeface="Public Sans" pitchFamily="34" charset="0"/>
                          <a:ea typeface="Public Sans" pitchFamily="34" charset="-122"/>
                          <a:cs typeface="Public Sans" pitchFamily="34" charset="-120"/>
                        </a:rPr>
                        <a:t>Yasa dışı bahis oynatmak, yer veya imkân sağlamak</a:t>
                      </a:r>
                      <a:endParaRPr lang="en-US" sz="1300" dirty="0">
                        <a:latin typeface="Public Sans" charset="0"/>
                        <a:ea typeface="Public Sans" charset="0"/>
                        <a:cs typeface="Public Sans" charset="0"/>
                      </a:endParaRPr>
                    </a:p>
                  </a:txBody>
                  <a:tcPr marL="57785" marR="57785" marT="57785" marB="57785" anchor="t">
                    <a:lnL w="12700" cap="flat" cmpd="sng" algn="ctr">
                      <a:solidFill>
                        <a:srgbClr val="C4C2BE"/>
                      </a:solidFill>
                      <a:prstDash val="solid"/>
                      <a:round/>
                      <a:headEnd type="none" w="med" len="med"/>
                      <a:tailEnd type="none" w="med" len="med"/>
                    </a:lnL>
                    <a:lnR w="12700" cap="flat" cmpd="sng" algn="ctr">
                      <a:solidFill>
                        <a:srgbClr val="C4C2BE"/>
                      </a:solidFill>
                      <a:prstDash val="solid"/>
                      <a:round/>
                      <a:headEnd type="none" w="med" len="med"/>
                      <a:tailEnd type="none" w="med" len="med"/>
                    </a:lnR>
                    <a:lnT w="12700" cap="flat" cmpd="sng" algn="ctr">
                      <a:solidFill>
                        <a:srgbClr val="162031"/>
                      </a:solidFill>
                      <a:prstDash val="solid"/>
                      <a:round/>
                      <a:headEnd type="none" w="med" len="med"/>
                      <a:tailEnd type="none" w="med" len="med"/>
                    </a:lnT>
                    <a:lnB w="12700" cap="flat" cmpd="sng" algn="ctr">
                      <a:solidFill>
                        <a:srgbClr val="C4C2BE"/>
                      </a:solidFill>
                      <a:prstDash val="solid"/>
                      <a:round/>
                      <a:headEnd type="none" w="med" len="med"/>
                      <a:tailEnd type="none" w="med" len="med"/>
                    </a:lnB>
                  </a:tcPr>
                </a:tc>
                <a:tc>
                  <a:txBody>
                    <a:bodyPr/>
                    <a:lstStyle/>
                    <a:p>
                      <a:pPr indent="0" marL="0">
                        <a:lnSpc>
                          <a:spcPts val="1820"/>
                        </a:lnSpc>
                        <a:buNone/>
                      </a:pPr>
                      <a:r>
                        <a:rPr lang="en-US" sz="1300" dirty="0">
                          <a:solidFill>
                            <a:srgbClr val="3E4A5C"/>
                          </a:solidFill>
                          <a:latin typeface="Public Sans" pitchFamily="34" charset="0"/>
                          <a:ea typeface="Public Sans" pitchFamily="34" charset="-122"/>
                          <a:cs typeface="Public Sans" pitchFamily="34" charset="-120"/>
                        </a:rPr>
                        <a:t>3–5 yıl hapis + adli para cezası</a:t>
                      </a:r>
                      <a:endParaRPr lang="en-US" sz="1300" dirty="0">
                        <a:latin typeface="Public Sans" charset="0"/>
                        <a:ea typeface="Public Sans" charset="0"/>
                        <a:cs typeface="Public Sans" charset="0"/>
                      </a:endParaRPr>
                    </a:p>
                  </a:txBody>
                  <a:tcPr marL="57785" marR="57785" marT="57785" marB="57785" anchor="t">
                    <a:lnL w="12700" cap="flat" cmpd="sng" algn="ctr">
                      <a:solidFill>
                        <a:srgbClr val="C4C2BE"/>
                      </a:solidFill>
                      <a:prstDash val="solid"/>
                      <a:round/>
                      <a:headEnd type="none" w="med" len="med"/>
                      <a:tailEnd type="none" w="med" len="med"/>
                    </a:lnL>
                    <a:lnR w="12700" cap="flat" cmpd="sng" algn="ctr">
                      <a:solidFill>
                        <a:srgbClr val="C4C2BE"/>
                      </a:solidFill>
                      <a:prstDash val="solid"/>
                      <a:round/>
                      <a:headEnd type="none" w="med" len="med"/>
                      <a:tailEnd type="none" w="med" len="med"/>
                    </a:lnR>
                    <a:lnT w="12700" cap="flat" cmpd="sng" algn="ctr">
                      <a:solidFill>
                        <a:srgbClr val="162031"/>
                      </a:solidFill>
                      <a:prstDash val="solid"/>
                      <a:round/>
                      <a:headEnd type="none" w="med" len="med"/>
                      <a:tailEnd type="none" w="med" len="med"/>
                    </a:lnT>
                    <a:lnB w="12700" cap="flat" cmpd="sng" algn="ctr">
                      <a:solidFill>
                        <a:srgbClr val="C4C2BE"/>
                      </a:solidFill>
                      <a:prstDash val="solid"/>
                      <a:round/>
                      <a:headEnd type="none" w="med" len="med"/>
                      <a:tailEnd type="none" w="med" len="med"/>
                    </a:lnB>
                  </a:tcPr>
                </a:tc>
              </a:tr>
              <a:tr h="359271">
                <a:tc>
                  <a:txBody>
                    <a:bodyPr/>
                    <a:lstStyle/>
                    <a:p>
                      <a:pPr indent="0" marL="0">
                        <a:lnSpc>
                          <a:spcPts val="1820"/>
                        </a:lnSpc>
                        <a:buNone/>
                      </a:pPr>
                      <a:r>
                        <a:rPr lang="en-US" sz="1300" dirty="0">
                          <a:solidFill>
                            <a:srgbClr val="3E4A5C"/>
                          </a:solidFill>
                          <a:latin typeface="Public Sans" pitchFamily="34" charset="0"/>
                          <a:ea typeface="Public Sans" pitchFamily="34" charset="-122"/>
                          <a:cs typeface="Public Sans" pitchFamily="34" charset="-120"/>
                        </a:rPr>
                        <a:t>Yurt dışı bahis sitelerine erişim sağlamak</a:t>
                      </a:r>
                      <a:endParaRPr lang="en-US" sz="1300" dirty="0">
                        <a:latin typeface="Public Sans" charset="0"/>
                        <a:ea typeface="Public Sans" charset="0"/>
                        <a:cs typeface="Public Sans" charset="0"/>
                      </a:endParaRPr>
                    </a:p>
                  </a:txBody>
                  <a:tcPr marL="57785" marR="57785" marT="57785" marB="57785" anchor="t">
                    <a:lnL w="12700" cap="flat" cmpd="sng" algn="ctr">
                      <a:solidFill>
                        <a:srgbClr val="C4C2BE"/>
                      </a:solidFill>
                      <a:prstDash val="solid"/>
                      <a:round/>
                      <a:headEnd type="none" w="med" len="med"/>
                      <a:tailEnd type="none" w="med" len="med"/>
                    </a:lnL>
                    <a:lnR w="12700" cap="flat" cmpd="sng" algn="ctr">
                      <a:solidFill>
                        <a:srgbClr val="B9BDC0"/>
                      </a:solidFill>
                      <a:prstDash val="solid"/>
                      <a:round/>
                      <a:headEnd type="none" w="med" len="med"/>
                      <a:tailEnd type="none" w="med" len="med"/>
                    </a:lnR>
                    <a:lnT w="12700" cap="flat" cmpd="sng" algn="ctr">
                      <a:solidFill>
                        <a:srgbClr val="C4C2BE"/>
                      </a:solidFill>
                      <a:prstDash val="solid"/>
                      <a:round/>
                      <a:headEnd type="none" w="med" len="med"/>
                      <a:tailEnd type="none" w="med" len="med"/>
                    </a:lnT>
                    <a:lnB w="12700" cap="flat" cmpd="sng" algn="ctr">
                      <a:solidFill>
                        <a:srgbClr val="B9BDC0"/>
                      </a:solidFill>
                      <a:prstDash val="solid"/>
                      <a:round/>
                      <a:headEnd type="none" w="med" len="med"/>
                      <a:tailEnd type="none" w="med" len="med"/>
                    </a:lnB>
                    <a:solidFill>
                      <a:srgbClr val="E8EDF1"/>
                    </a:solidFill>
                  </a:tcPr>
                </a:tc>
                <a:tc>
                  <a:txBody>
                    <a:bodyPr/>
                    <a:lstStyle/>
                    <a:p>
                      <a:pPr indent="0" marL="0">
                        <a:lnSpc>
                          <a:spcPts val="1820"/>
                        </a:lnSpc>
                        <a:buNone/>
                      </a:pPr>
                      <a:r>
                        <a:rPr lang="en-US" sz="1300" dirty="0">
                          <a:solidFill>
                            <a:srgbClr val="3E4A5C"/>
                          </a:solidFill>
                          <a:latin typeface="Public Sans" pitchFamily="34" charset="0"/>
                          <a:ea typeface="Public Sans" pitchFamily="34" charset="-122"/>
                          <a:cs typeface="Public Sans" pitchFamily="34" charset="-120"/>
                        </a:rPr>
                        <a:t>4–6 yıl hapis</a:t>
                      </a:r>
                      <a:endParaRPr lang="en-US" sz="1300" dirty="0">
                        <a:latin typeface="Public Sans" charset="0"/>
                        <a:ea typeface="Public Sans" charset="0"/>
                        <a:cs typeface="Public Sans" charset="0"/>
                      </a:endParaRPr>
                    </a:p>
                  </a:txBody>
                  <a:tcPr marL="57785" marR="57785" marT="57785" marB="57785" anchor="t">
                    <a:lnL w="12700" cap="flat" cmpd="sng" algn="ctr">
                      <a:solidFill>
                        <a:srgbClr val="B9BDC0"/>
                      </a:solidFill>
                      <a:prstDash val="solid"/>
                      <a:round/>
                      <a:headEnd type="none" w="med" len="med"/>
                      <a:tailEnd type="none" w="med" len="med"/>
                    </a:lnL>
                    <a:lnR w="12700" cap="flat" cmpd="sng" algn="ctr">
                      <a:solidFill>
                        <a:srgbClr val="B9BDC0"/>
                      </a:solidFill>
                      <a:prstDash val="solid"/>
                      <a:round/>
                      <a:headEnd type="none" w="med" len="med"/>
                      <a:tailEnd type="none" w="med" len="med"/>
                    </a:lnR>
                    <a:lnT w="12700" cap="flat" cmpd="sng" algn="ctr">
                      <a:solidFill>
                        <a:srgbClr val="C4C2BE"/>
                      </a:solidFill>
                      <a:prstDash val="solid"/>
                      <a:round/>
                      <a:headEnd type="none" w="med" len="med"/>
                      <a:tailEnd type="none" w="med" len="med"/>
                    </a:lnT>
                    <a:lnB w="12700" cap="flat" cmpd="sng" algn="ctr">
                      <a:solidFill>
                        <a:srgbClr val="B9BDC0"/>
                      </a:solidFill>
                      <a:prstDash val="solid"/>
                      <a:round/>
                      <a:headEnd type="none" w="med" len="med"/>
                      <a:tailEnd type="none" w="med" len="med"/>
                    </a:lnB>
                    <a:solidFill>
                      <a:srgbClr val="E8EDF1"/>
                    </a:solidFill>
                  </a:tcPr>
                </a:tc>
              </a:tr>
              <a:tr h="359271">
                <a:tc>
                  <a:txBody>
                    <a:bodyPr/>
                    <a:lstStyle/>
                    <a:p>
                      <a:pPr indent="0" marL="0">
                        <a:lnSpc>
                          <a:spcPts val="1820"/>
                        </a:lnSpc>
                        <a:buNone/>
                      </a:pPr>
                      <a:r>
                        <a:rPr lang="en-US" sz="1300" dirty="0">
                          <a:solidFill>
                            <a:srgbClr val="3E4A5C"/>
                          </a:solidFill>
                          <a:latin typeface="Public Sans" pitchFamily="34" charset="0"/>
                          <a:ea typeface="Public Sans" pitchFamily="34" charset="-122"/>
                          <a:cs typeface="Public Sans" pitchFamily="34" charset="-120"/>
                        </a:rPr>
                        <a:t>Para nakline aracılık (hesap veya IBAN kiralama)</a:t>
                      </a:r>
                      <a:endParaRPr lang="en-US" sz="1300" dirty="0">
                        <a:latin typeface="Public Sans" charset="0"/>
                        <a:ea typeface="Public Sans" charset="0"/>
                        <a:cs typeface="Public Sans" charset="0"/>
                      </a:endParaRPr>
                    </a:p>
                  </a:txBody>
                  <a:tcPr marL="57785" marR="57785" marT="57785" marB="57785" anchor="t">
                    <a:lnL w="12700" cap="flat" cmpd="sng" algn="ctr">
                      <a:solidFill>
                        <a:srgbClr val="C4C2BE"/>
                      </a:solidFill>
                      <a:prstDash val="solid"/>
                      <a:round/>
                      <a:headEnd type="none" w="med" len="med"/>
                      <a:tailEnd type="none" w="med" len="med"/>
                    </a:lnL>
                    <a:lnR w="12700" cap="flat" cmpd="sng" algn="ctr">
                      <a:solidFill>
                        <a:srgbClr val="C4C2BE"/>
                      </a:solidFill>
                      <a:prstDash val="solid"/>
                      <a:round/>
                      <a:headEnd type="none" w="med" len="med"/>
                      <a:tailEnd type="none" w="med" len="med"/>
                    </a:lnR>
                    <a:lnT w="12700" cap="flat" cmpd="sng" algn="ctr">
                      <a:solidFill>
                        <a:srgbClr val="B9BDC0"/>
                      </a:solidFill>
                      <a:prstDash val="solid"/>
                      <a:round/>
                      <a:headEnd type="none" w="med" len="med"/>
                      <a:tailEnd type="none" w="med" len="med"/>
                    </a:lnT>
                    <a:lnB w="12700" cap="flat" cmpd="sng" algn="ctr">
                      <a:solidFill>
                        <a:srgbClr val="C4C2BE"/>
                      </a:solidFill>
                      <a:prstDash val="solid"/>
                      <a:round/>
                      <a:headEnd type="none" w="med" len="med"/>
                      <a:tailEnd type="none" w="med" len="med"/>
                    </a:lnB>
                  </a:tcPr>
                </a:tc>
                <a:tc>
                  <a:txBody>
                    <a:bodyPr/>
                    <a:lstStyle/>
                    <a:p>
                      <a:pPr indent="0" marL="0">
                        <a:lnSpc>
                          <a:spcPts val="1820"/>
                        </a:lnSpc>
                        <a:buNone/>
                      </a:pPr>
                      <a:r>
                        <a:rPr lang="en-US" sz="1300" dirty="0">
                          <a:solidFill>
                            <a:srgbClr val="3E4A5C"/>
                          </a:solidFill>
                          <a:latin typeface="Public Sans" pitchFamily="34" charset="0"/>
                          <a:ea typeface="Public Sans" pitchFamily="34" charset="-122"/>
                          <a:cs typeface="Public Sans" pitchFamily="34" charset="-120"/>
                        </a:rPr>
                        <a:t>3–5 yıl hapis + adli para cezası</a:t>
                      </a:r>
                      <a:endParaRPr lang="en-US" sz="1300" dirty="0">
                        <a:latin typeface="Public Sans" charset="0"/>
                        <a:ea typeface="Public Sans" charset="0"/>
                        <a:cs typeface="Public Sans" charset="0"/>
                      </a:endParaRPr>
                    </a:p>
                  </a:txBody>
                  <a:tcPr marL="57785" marR="57785" marT="57785" marB="57785" anchor="t">
                    <a:lnL w="12700" cap="flat" cmpd="sng" algn="ctr">
                      <a:solidFill>
                        <a:srgbClr val="C4C2BE"/>
                      </a:solidFill>
                      <a:prstDash val="solid"/>
                      <a:round/>
                      <a:headEnd type="none" w="med" len="med"/>
                      <a:tailEnd type="none" w="med" len="med"/>
                    </a:lnL>
                    <a:lnR w="12700" cap="flat" cmpd="sng" algn="ctr">
                      <a:solidFill>
                        <a:srgbClr val="C4C2BE"/>
                      </a:solidFill>
                      <a:prstDash val="solid"/>
                      <a:round/>
                      <a:headEnd type="none" w="med" len="med"/>
                      <a:tailEnd type="none" w="med" len="med"/>
                    </a:lnR>
                    <a:lnT w="12700" cap="flat" cmpd="sng" algn="ctr">
                      <a:solidFill>
                        <a:srgbClr val="B9BDC0"/>
                      </a:solidFill>
                      <a:prstDash val="solid"/>
                      <a:round/>
                      <a:headEnd type="none" w="med" len="med"/>
                      <a:tailEnd type="none" w="med" len="med"/>
                    </a:lnT>
                    <a:lnB w="12700" cap="flat" cmpd="sng" algn="ctr">
                      <a:solidFill>
                        <a:srgbClr val="C4C2BE"/>
                      </a:solidFill>
                      <a:prstDash val="solid"/>
                      <a:round/>
                      <a:headEnd type="none" w="med" len="med"/>
                      <a:tailEnd type="none" w="med" len="med"/>
                    </a:lnB>
                  </a:tcPr>
                </a:tc>
              </a:tr>
              <a:tr h="359271">
                <a:tc>
                  <a:txBody>
                    <a:bodyPr/>
                    <a:lstStyle/>
                    <a:p>
                      <a:pPr indent="0" marL="0">
                        <a:lnSpc>
                          <a:spcPts val="1820"/>
                        </a:lnSpc>
                        <a:buNone/>
                      </a:pPr>
                      <a:r>
                        <a:rPr lang="en-US" sz="1300" dirty="0">
                          <a:solidFill>
                            <a:srgbClr val="3E4A5C"/>
                          </a:solidFill>
                          <a:latin typeface="Public Sans" pitchFamily="34" charset="0"/>
                          <a:ea typeface="Public Sans" pitchFamily="34" charset="-122"/>
                          <a:cs typeface="Public Sans" pitchFamily="34" charset="-120"/>
                        </a:rPr>
                        <a:t>Reklam yapmak, teşvik etmek</a:t>
                      </a:r>
                      <a:endParaRPr lang="en-US" sz="1300" dirty="0">
                        <a:latin typeface="Public Sans" charset="0"/>
                        <a:ea typeface="Public Sans" charset="0"/>
                        <a:cs typeface="Public Sans" charset="0"/>
                      </a:endParaRPr>
                    </a:p>
                  </a:txBody>
                  <a:tcPr marL="57785" marR="57785" marT="57785" marB="57785" anchor="t">
                    <a:lnL w="12700" cap="flat" cmpd="sng" algn="ctr">
                      <a:solidFill>
                        <a:srgbClr val="C4C2BE"/>
                      </a:solidFill>
                      <a:prstDash val="solid"/>
                      <a:round/>
                      <a:headEnd type="none" w="med" len="med"/>
                      <a:tailEnd type="none" w="med" len="med"/>
                    </a:lnL>
                    <a:lnR w="12700" cap="flat" cmpd="sng" algn="ctr">
                      <a:solidFill>
                        <a:srgbClr val="B9BDC0"/>
                      </a:solidFill>
                      <a:prstDash val="solid"/>
                      <a:round/>
                      <a:headEnd type="none" w="med" len="med"/>
                      <a:tailEnd type="none" w="med" len="med"/>
                    </a:lnR>
                    <a:lnT w="12700" cap="flat" cmpd="sng" algn="ctr">
                      <a:solidFill>
                        <a:srgbClr val="C4C2BE"/>
                      </a:solidFill>
                      <a:prstDash val="solid"/>
                      <a:round/>
                      <a:headEnd type="none" w="med" len="med"/>
                      <a:tailEnd type="none" w="med" len="med"/>
                    </a:lnT>
                    <a:lnB w="12700" cap="flat" cmpd="sng" algn="ctr">
                      <a:solidFill>
                        <a:srgbClr val="B9BDC0"/>
                      </a:solidFill>
                      <a:prstDash val="solid"/>
                      <a:round/>
                      <a:headEnd type="none" w="med" len="med"/>
                      <a:tailEnd type="none" w="med" len="med"/>
                    </a:lnB>
                    <a:solidFill>
                      <a:srgbClr val="E8EDF1"/>
                    </a:solidFill>
                  </a:tcPr>
                </a:tc>
                <a:tc>
                  <a:txBody>
                    <a:bodyPr/>
                    <a:lstStyle/>
                    <a:p>
                      <a:pPr indent="0" marL="0">
                        <a:lnSpc>
                          <a:spcPts val="1820"/>
                        </a:lnSpc>
                        <a:buNone/>
                      </a:pPr>
                      <a:r>
                        <a:rPr lang="en-US" sz="1300" dirty="0">
                          <a:solidFill>
                            <a:srgbClr val="3E4A5C"/>
                          </a:solidFill>
                          <a:latin typeface="Public Sans" pitchFamily="34" charset="0"/>
                          <a:ea typeface="Public Sans" pitchFamily="34" charset="-122"/>
                          <a:cs typeface="Public Sans" pitchFamily="34" charset="-120"/>
                        </a:rPr>
                        <a:t>1–3 yıl hapis + adli para cezası</a:t>
                      </a:r>
                      <a:endParaRPr lang="en-US" sz="1300" dirty="0">
                        <a:latin typeface="Public Sans" charset="0"/>
                        <a:ea typeface="Public Sans" charset="0"/>
                        <a:cs typeface="Public Sans" charset="0"/>
                      </a:endParaRPr>
                    </a:p>
                  </a:txBody>
                  <a:tcPr marL="57785" marR="57785" marT="57785" marB="57785" anchor="t">
                    <a:lnL w="12700" cap="flat" cmpd="sng" algn="ctr">
                      <a:solidFill>
                        <a:srgbClr val="B9BDC0"/>
                      </a:solidFill>
                      <a:prstDash val="solid"/>
                      <a:round/>
                      <a:headEnd type="none" w="med" len="med"/>
                      <a:tailEnd type="none" w="med" len="med"/>
                    </a:lnL>
                    <a:lnR w="12700" cap="flat" cmpd="sng" algn="ctr">
                      <a:solidFill>
                        <a:srgbClr val="B9BDC0"/>
                      </a:solidFill>
                      <a:prstDash val="solid"/>
                      <a:round/>
                      <a:headEnd type="none" w="med" len="med"/>
                      <a:tailEnd type="none" w="med" len="med"/>
                    </a:lnR>
                    <a:lnT w="12700" cap="flat" cmpd="sng" algn="ctr">
                      <a:solidFill>
                        <a:srgbClr val="C4C2BE"/>
                      </a:solidFill>
                      <a:prstDash val="solid"/>
                      <a:round/>
                      <a:headEnd type="none" w="med" len="med"/>
                      <a:tailEnd type="none" w="med" len="med"/>
                    </a:lnT>
                    <a:lnB w="12700" cap="flat" cmpd="sng" algn="ctr">
                      <a:solidFill>
                        <a:srgbClr val="B9BDC0"/>
                      </a:solidFill>
                      <a:prstDash val="solid"/>
                      <a:round/>
                      <a:headEnd type="none" w="med" len="med"/>
                      <a:tailEnd type="none" w="med" len="med"/>
                    </a:lnB>
                    <a:solidFill>
                      <a:srgbClr val="E8EDF1"/>
                    </a:solidFill>
                  </a:tcPr>
                </a:tc>
              </a:tr>
              <a:tr h="359271">
                <a:tc>
                  <a:txBody>
                    <a:bodyPr/>
                    <a:lstStyle/>
                    <a:p>
                      <a:pPr indent="0" marL="0">
                        <a:lnSpc>
                          <a:spcPts val="1820"/>
                        </a:lnSpc>
                        <a:buNone/>
                      </a:pPr>
                      <a:r>
                        <a:rPr lang="en-US" sz="1300" dirty="0">
                          <a:solidFill>
                            <a:srgbClr val="3E4A5C"/>
                          </a:solidFill>
                          <a:latin typeface="Public Sans" pitchFamily="34" charset="0"/>
                          <a:ea typeface="Public Sans" pitchFamily="34" charset="-122"/>
                          <a:cs typeface="Public Sans" pitchFamily="34" charset="-120"/>
                        </a:rPr>
                        <a:t>Yasa dışı bahis oynamak</a:t>
                      </a:r>
                      <a:endParaRPr lang="en-US" sz="1300" dirty="0">
                        <a:latin typeface="Public Sans" charset="0"/>
                        <a:ea typeface="Public Sans" charset="0"/>
                        <a:cs typeface="Public Sans" charset="0"/>
                      </a:endParaRPr>
                    </a:p>
                  </a:txBody>
                  <a:tcPr marL="57785" marR="57785" marT="57785" marB="57785" anchor="t">
                    <a:lnL w="12700" cap="flat" cmpd="sng" algn="ctr">
                      <a:solidFill>
                        <a:srgbClr val="C4C2BE"/>
                      </a:solidFill>
                      <a:prstDash val="solid"/>
                      <a:round/>
                      <a:headEnd type="none" w="med" len="med"/>
                      <a:tailEnd type="none" w="med" len="med"/>
                    </a:lnL>
                    <a:lnR w="12700" cap="flat" cmpd="sng" algn="ctr">
                      <a:solidFill>
                        <a:srgbClr val="C4C2BE"/>
                      </a:solidFill>
                      <a:prstDash val="solid"/>
                      <a:round/>
                      <a:headEnd type="none" w="med" len="med"/>
                      <a:tailEnd type="none" w="med" len="med"/>
                    </a:lnR>
                    <a:lnT w="12700" cap="flat" cmpd="sng" algn="ctr">
                      <a:solidFill>
                        <a:srgbClr val="B9BDC0"/>
                      </a:solidFill>
                      <a:prstDash val="solid"/>
                      <a:round/>
                      <a:headEnd type="none" w="med" len="med"/>
                      <a:tailEnd type="none" w="med" len="med"/>
                    </a:lnT>
                    <a:lnB w="12700" cap="flat" cmpd="sng" algn="ctr">
                      <a:solidFill>
                        <a:srgbClr val="C4C2BE"/>
                      </a:solidFill>
                      <a:prstDash val="solid"/>
                      <a:round/>
                      <a:headEnd type="none" w="med" len="med"/>
                      <a:tailEnd type="none" w="med" len="med"/>
                    </a:lnB>
                  </a:tcPr>
                </a:tc>
                <a:tc>
                  <a:txBody>
                    <a:bodyPr/>
                    <a:lstStyle/>
                    <a:p>
                      <a:pPr indent="0" marL="0">
                        <a:lnSpc>
                          <a:spcPts val="1820"/>
                        </a:lnSpc>
                        <a:buNone/>
                      </a:pPr>
                      <a:r>
                        <a:rPr lang="en-US" sz="1300" dirty="0">
                          <a:solidFill>
                            <a:srgbClr val="3E4A5C"/>
                          </a:solidFill>
                          <a:latin typeface="Public Sans" pitchFamily="34" charset="0"/>
                          <a:ea typeface="Public Sans" pitchFamily="34" charset="-122"/>
                          <a:cs typeface="Public Sans" pitchFamily="34" charset="-120"/>
                        </a:rPr>
                        <a:t>İdari para cezası</a:t>
                      </a:r>
                      <a:endParaRPr lang="en-US" sz="1300" dirty="0">
                        <a:latin typeface="Public Sans" charset="0"/>
                        <a:ea typeface="Public Sans" charset="0"/>
                        <a:cs typeface="Public Sans" charset="0"/>
                      </a:endParaRPr>
                    </a:p>
                  </a:txBody>
                  <a:tcPr marL="57785" marR="57785" marT="57785" marB="57785" anchor="t">
                    <a:lnL w="12700" cap="flat" cmpd="sng" algn="ctr">
                      <a:solidFill>
                        <a:srgbClr val="C4C2BE"/>
                      </a:solidFill>
                      <a:prstDash val="solid"/>
                      <a:round/>
                      <a:headEnd type="none" w="med" len="med"/>
                      <a:tailEnd type="none" w="med" len="med"/>
                    </a:lnL>
                    <a:lnR w="12700" cap="flat" cmpd="sng" algn="ctr">
                      <a:solidFill>
                        <a:srgbClr val="C4C2BE"/>
                      </a:solidFill>
                      <a:prstDash val="solid"/>
                      <a:round/>
                      <a:headEnd type="none" w="med" len="med"/>
                      <a:tailEnd type="none" w="med" len="med"/>
                    </a:lnR>
                    <a:lnT w="12700" cap="flat" cmpd="sng" algn="ctr">
                      <a:solidFill>
                        <a:srgbClr val="B9BDC0"/>
                      </a:solidFill>
                      <a:prstDash val="solid"/>
                      <a:round/>
                      <a:headEnd type="none" w="med" len="med"/>
                      <a:tailEnd type="none" w="med" len="med"/>
                    </a:lnT>
                    <a:lnB w="12700" cap="flat" cmpd="sng" algn="ctr">
                      <a:solidFill>
                        <a:srgbClr val="C4C2BE"/>
                      </a:solidFill>
                      <a:prstDash val="solid"/>
                      <a:round/>
                      <a:headEnd type="none" w="med" len="med"/>
                      <a:tailEnd type="none" w="med" len="med"/>
                    </a:lnB>
                  </a:tcPr>
                </a:tc>
              </a:tr>
            </a:tbl>
          </a:graphicData>
        </a:graphic>
      </p:graphicFrame>
      <p:sp>
        <p:nvSpPr>
          <p:cNvPr id="5" name="Shape 2"/>
          <p:cNvSpPr/>
          <p:nvPr/>
        </p:nvSpPr>
        <p:spPr>
          <a:xfrm>
            <a:off x="831850" y="4191397"/>
            <a:ext cx="0" cy="741561"/>
          </a:xfrm>
          <a:prstGeom prst="line">
            <a:avLst/>
          </a:prstGeom>
          <a:noFill/>
          <a:ln w="38100">
            <a:solidFill>
              <a:srgbClr val="A8481F"/>
            </a:solidFill>
            <a:prstDash val="solid"/>
          </a:ln>
        </p:spPr>
      </p:sp>
      <p:sp>
        <p:nvSpPr>
          <p:cNvPr id="6" name="Text 3"/>
          <p:cNvSpPr/>
          <p:nvPr/>
        </p:nvSpPr>
        <p:spPr>
          <a:xfrm>
            <a:off x="1003300" y="4216797"/>
            <a:ext cx="5166995"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16233A"/>
                </a:solidFill>
                <a:latin typeface="Public Sans" pitchFamily="34" charset="0"/>
                <a:ea typeface="Public Sans" pitchFamily="34" charset="-122"/>
                <a:cs typeface="Public Sans" pitchFamily="34" charset="-120"/>
              </a:rPr>
              <a:t>Kumar</a:t>
            </a:r>
            <a:endParaRPr lang="en-US" sz="1400" dirty="0"/>
          </a:p>
        </p:txBody>
      </p:sp>
      <p:sp>
        <p:nvSpPr>
          <p:cNvPr id="7" name="Text 4"/>
          <p:cNvSpPr/>
          <p:nvPr/>
        </p:nvSpPr>
        <p:spPr>
          <a:xfrm>
            <a:off x="1003300" y="4480917"/>
            <a:ext cx="5166995"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3E4A5C"/>
                </a:solidFill>
                <a:latin typeface="Public Sans" pitchFamily="34" charset="0"/>
                <a:ea typeface="Public Sans" pitchFamily="34" charset="-122"/>
                <a:cs typeface="Public Sans" pitchFamily="34" charset="-120"/>
              </a:rPr>
              <a:t>Yer ve imkân sağlamak TCK m.228 kapsamında suç; oynamak Kabahatler Kanunu m.34'e göre idari para cezası</a:t>
            </a:r>
            <a:endParaRPr lang="en-US" sz="1200" dirty="0"/>
          </a:p>
        </p:txBody>
      </p:sp>
      <p:sp>
        <p:nvSpPr>
          <p:cNvPr id="8" name="Shape 5"/>
          <p:cNvSpPr/>
          <p:nvPr/>
        </p:nvSpPr>
        <p:spPr>
          <a:xfrm>
            <a:off x="6191250" y="4191397"/>
            <a:ext cx="0" cy="741561"/>
          </a:xfrm>
          <a:prstGeom prst="line">
            <a:avLst/>
          </a:prstGeom>
          <a:noFill/>
          <a:ln w="38100">
            <a:solidFill>
              <a:srgbClr val="A8481F"/>
            </a:solidFill>
            <a:prstDash val="solid"/>
          </a:ln>
        </p:spPr>
      </p:sp>
      <p:sp>
        <p:nvSpPr>
          <p:cNvPr id="9" name="Text 6"/>
          <p:cNvSpPr/>
          <p:nvPr/>
        </p:nvSpPr>
        <p:spPr>
          <a:xfrm>
            <a:off x="6362700" y="4216797"/>
            <a:ext cx="5166995" cy="238720"/>
          </a:xfrm>
          <a:prstGeom prst="rect">
            <a:avLst/>
          </a:prstGeom>
          <a:noFill/>
          <a:ln/>
        </p:spPr>
        <p:txBody>
          <a:bodyPr wrap="square" lIns="0" tIns="0" rIns="0" bIns="0" rtlCol="0" anchor="t">
            <a:normAutofit/>
          </a:bodyPr>
          <a:lstStyle/>
          <a:p>
            <a:pPr algn="l" indent="0" marL="0">
              <a:lnSpc>
                <a:spcPts val="1680"/>
              </a:lnSpc>
              <a:buNone/>
            </a:pPr>
            <a:r>
              <a:rPr lang="en-US" sz="1400" b="1" dirty="0">
                <a:solidFill>
                  <a:srgbClr val="16233A"/>
                </a:solidFill>
                <a:latin typeface="Public Sans" pitchFamily="34" charset="0"/>
                <a:ea typeface="Public Sans" pitchFamily="34" charset="-122"/>
                <a:cs typeface="Public Sans" pitchFamily="34" charset="-120"/>
              </a:rPr>
              <a:t>Kariyer</a:t>
            </a:r>
            <a:endParaRPr lang="en-US" sz="1400" dirty="0"/>
          </a:p>
        </p:txBody>
      </p:sp>
      <p:sp>
        <p:nvSpPr>
          <p:cNvPr id="10" name="Text 7"/>
          <p:cNvSpPr/>
          <p:nvPr/>
        </p:nvSpPr>
        <p:spPr>
          <a:xfrm>
            <a:off x="6362700" y="4480917"/>
            <a:ext cx="5166995" cy="452041"/>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3E4A5C"/>
                </a:solidFill>
                <a:latin typeface="Public Sans" pitchFamily="34" charset="0"/>
                <a:ea typeface="Public Sans" pitchFamily="34" charset="-122"/>
                <a:cs typeface="Public Sans" pitchFamily="34" charset="-120"/>
              </a:rPr>
              <a:t>Kasıtlı suçtan 1 yılı aşan hapis cezası, 657 s. Kanun m.48 uyarınca kamu görevine engel olur</a:t>
            </a:r>
            <a:endParaRPr lang="en-US" sz="1200" dirty="0"/>
          </a:p>
        </p:txBody>
      </p:sp>
      <p:sp>
        <p:nvSpPr>
          <p:cNvPr id="11" name="Text 8"/>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E6878"/>
                </a:solidFill>
                <a:latin typeface="Public Sans" pitchFamily="34" charset="0"/>
                <a:ea typeface="Public Sans" pitchFamily="34" charset="-122"/>
                <a:cs typeface="Public Sans" pitchFamily="34" charset="-120"/>
              </a:rPr>
              <a:t>Bilgilendirme amaçlıdır, hukuki danışmanlık değildir. İdari para cezası tutarları her yıl güncellenir · 10</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E8EDF1"/>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A8481F"/>
                </a:solidFill>
                <a:latin typeface="Public Sans" pitchFamily="34" charset="0"/>
                <a:ea typeface="Public Sans" pitchFamily="34" charset="-122"/>
                <a:cs typeface="Public Sans" pitchFamily="34" charset="-120"/>
              </a:rPr>
              <a:t>MADDE 6 · BILIMSEL ÇERÇEVE</a:t>
            </a:r>
            <a:endParaRPr lang="en-US" sz="1200" dirty="0"/>
          </a:p>
        </p:txBody>
      </p:sp>
      <p:sp>
        <p:nvSpPr>
          <p:cNvPr id="3" name="Text 1"/>
          <p:cNvSpPr/>
          <p:nvPr/>
        </p:nvSpPr>
        <p:spPr>
          <a:xfrm>
            <a:off x="812800" y="1127720"/>
            <a:ext cx="10883392" cy="463550"/>
          </a:xfrm>
          <a:prstGeom prst="rect">
            <a:avLst/>
          </a:prstGeom>
          <a:noFill/>
          <a:ln/>
        </p:spPr>
        <p:txBody>
          <a:bodyPr wrap="square" lIns="0" tIns="0" rIns="0" bIns="0" rtlCol="0" anchor="t">
            <a:normAutofit/>
          </a:bodyPr>
          <a:lstStyle/>
          <a:p>
            <a:pPr algn="l" indent="0" marL="0">
              <a:lnSpc>
                <a:spcPts val="3450"/>
              </a:lnSpc>
              <a:buNone/>
            </a:pPr>
            <a:r>
              <a:rPr lang="en-US" sz="3000" b="1" dirty="0">
                <a:solidFill>
                  <a:srgbClr val="16233A"/>
                </a:solidFill>
                <a:latin typeface="Libre Baskerville" pitchFamily="34" charset="0"/>
                <a:ea typeface="Libre Baskerville" pitchFamily="34" charset="-122"/>
                <a:cs typeface="Libre Baskerville" pitchFamily="34" charset="-120"/>
              </a:rPr>
              <a:t>Kasa neden hep kazanır?</a:t>
            </a:r>
            <a:endParaRPr lang="en-US" sz="3000" dirty="0"/>
          </a:p>
        </p:txBody>
      </p:sp>
      <p:sp>
        <p:nvSpPr>
          <p:cNvPr id="4" name="Shape 2"/>
          <p:cNvSpPr/>
          <p:nvPr/>
        </p:nvSpPr>
        <p:spPr>
          <a:xfrm>
            <a:off x="812800" y="1823045"/>
            <a:ext cx="5320109" cy="0"/>
          </a:xfrm>
          <a:prstGeom prst="line">
            <a:avLst/>
          </a:prstGeom>
          <a:noFill/>
          <a:ln w="6350">
            <a:solidFill>
              <a:srgbClr val="C9D1DA"/>
            </a:solidFill>
            <a:prstDash val="solid"/>
          </a:ln>
        </p:spPr>
      </p:sp>
      <p:sp>
        <p:nvSpPr>
          <p:cNvPr id="5" name="Text 3"/>
          <p:cNvSpPr/>
          <p:nvPr/>
        </p:nvSpPr>
        <p:spPr>
          <a:xfrm>
            <a:off x="812800" y="1965920"/>
            <a:ext cx="5479713"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6233A"/>
                </a:solidFill>
                <a:latin typeface="Public Sans" pitchFamily="34" charset="0"/>
                <a:ea typeface="Public Sans" pitchFamily="34" charset="-122"/>
                <a:cs typeface="Public Sans" pitchFamily="34" charset="-120"/>
              </a:rPr>
              <a:t>Negatif beklenen değer</a:t>
            </a:r>
            <a:endParaRPr lang="en-US" sz="1500" dirty="0"/>
          </a:p>
        </p:txBody>
      </p:sp>
      <p:sp>
        <p:nvSpPr>
          <p:cNvPr id="6" name="Text 4"/>
          <p:cNvSpPr/>
          <p:nvPr/>
        </p:nvSpPr>
        <p:spPr>
          <a:xfrm>
            <a:off x="812800" y="2245320"/>
            <a:ext cx="5479713" cy="48756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E4A5C"/>
                </a:solidFill>
                <a:latin typeface="Public Sans" pitchFamily="34" charset="0"/>
                <a:ea typeface="Public Sans" pitchFamily="34" charset="-122"/>
                <a:cs typeface="Public Sans" pitchFamily="34" charset="-120"/>
              </a:rPr>
              <a:t>Oranlar operatör lehine kurulur; uzun vadede oyuncu kaybeder. Yasa dışı sitede ödeme bile güvence altında değildir.</a:t>
            </a:r>
            <a:endParaRPr lang="en-US" sz="1300" dirty="0"/>
          </a:p>
        </p:txBody>
      </p:sp>
      <p:sp>
        <p:nvSpPr>
          <p:cNvPr id="7" name="Shape 5"/>
          <p:cNvSpPr/>
          <p:nvPr/>
        </p:nvSpPr>
        <p:spPr>
          <a:xfrm>
            <a:off x="812800" y="2850356"/>
            <a:ext cx="5320109" cy="0"/>
          </a:xfrm>
          <a:prstGeom prst="line">
            <a:avLst/>
          </a:prstGeom>
          <a:noFill/>
          <a:ln w="6350">
            <a:solidFill>
              <a:srgbClr val="C9D1DA"/>
            </a:solidFill>
            <a:prstDash val="solid"/>
          </a:ln>
        </p:spPr>
      </p:sp>
      <p:sp>
        <p:nvSpPr>
          <p:cNvPr id="8" name="Text 6"/>
          <p:cNvSpPr/>
          <p:nvPr/>
        </p:nvSpPr>
        <p:spPr>
          <a:xfrm>
            <a:off x="812800" y="2993231"/>
            <a:ext cx="5479713"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6233A"/>
                </a:solidFill>
                <a:latin typeface="Public Sans" pitchFamily="34" charset="0"/>
                <a:ea typeface="Public Sans" pitchFamily="34" charset="-122"/>
                <a:cs typeface="Public Sans" pitchFamily="34" charset="-120"/>
              </a:rPr>
              <a:t>Değişken oranlı pekiştirme</a:t>
            </a:r>
            <a:endParaRPr lang="en-US" sz="1500" dirty="0"/>
          </a:p>
        </p:txBody>
      </p:sp>
      <p:sp>
        <p:nvSpPr>
          <p:cNvPr id="9" name="Text 7"/>
          <p:cNvSpPr/>
          <p:nvPr/>
        </p:nvSpPr>
        <p:spPr>
          <a:xfrm>
            <a:off x="812800" y="3272631"/>
            <a:ext cx="5479713" cy="48756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E4A5C"/>
                </a:solidFill>
                <a:latin typeface="Public Sans" pitchFamily="34" charset="0"/>
                <a:ea typeface="Public Sans" pitchFamily="34" charset="-122"/>
                <a:cs typeface="Public Sans" pitchFamily="34" charset="-120"/>
              </a:rPr>
              <a:t>Ne zaman geleceği belirsiz ödül ve “kıl payı kaçırma” hissi davranışı en inatçı biçimde sürdürür.</a:t>
            </a:r>
            <a:endParaRPr lang="en-US" sz="1300" dirty="0"/>
          </a:p>
        </p:txBody>
      </p:sp>
      <p:sp>
        <p:nvSpPr>
          <p:cNvPr id="10" name="Shape 8"/>
          <p:cNvSpPr/>
          <p:nvPr/>
        </p:nvSpPr>
        <p:spPr>
          <a:xfrm>
            <a:off x="812800" y="3877667"/>
            <a:ext cx="5320109" cy="0"/>
          </a:xfrm>
          <a:prstGeom prst="line">
            <a:avLst/>
          </a:prstGeom>
          <a:noFill/>
          <a:ln w="6350">
            <a:solidFill>
              <a:srgbClr val="C9D1DA"/>
            </a:solidFill>
            <a:prstDash val="solid"/>
          </a:ln>
        </p:spPr>
      </p:sp>
      <p:sp>
        <p:nvSpPr>
          <p:cNvPr id="11" name="Shape 9"/>
          <p:cNvSpPr/>
          <p:nvPr/>
        </p:nvSpPr>
        <p:spPr>
          <a:xfrm>
            <a:off x="812800" y="4904978"/>
            <a:ext cx="5320109" cy="0"/>
          </a:xfrm>
          <a:prstGeom prst="line">
            <a:avLst/>
          </a:prstGeom>
          <a:noFill/>
          <a:ln w="6350">
            <a:solidFill>
              <a:srgbClr val="C9D1DA"/>
            </a:solidFill>
            <a:prstDash val="solid"/>
          </a:ln>
        </p:spPr>
      </p:sp>
      <p:sp>
        <p:nvSpPr>
          <p:cNvPr id="12" name="Text 10"/>
          <p:cNvSpPr/>
          <p:nvPr/>
        </p:nvSpPr>
        <p:spPr>
          <a:xfrm>
            <a:off x="812800" y="4020542"/>
            <a:ext cx="5479713"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16233A"/>
                </a:solidFill>
                <a:latin typeface="Public Sans" pitchFamily="34" charset="0"/>
                <a:ea typeface="Public Sans" pitchFamily="34" charset="-122"/>
                <a:cs typeface="Public Sans" pitchFamily="34" charset="-120"/>
              </a:rPr>
              <a:t>Klinik tanı</a:t>
            </a:r>
            <a:endParaRPr lang="en-US" sz="1500" dirty="0"/>
          </a:p>
        </p:txBody>
      </p:sp>
      <p:sp>
        <p:nvSpPr>
          <p:cNvPr id="13" name="Text 11"/>
          <p:cNvSpPr/>
          <p:nvPr/>
        </p:nvSpPr>
        <p:spPr>
          <a:xfrm>
            <a:off x="812800" y="4299942"/>
            <a:ext cx="5479713" cy="48756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3E4A5C"/>
                </a:solidFill>
                <a:latin typeface="Public Sans" pitchFamily="34" charset="0"/>
                <a:ea typeface="Public Sans" pitchFamily="34" charset="-122"/>
                <a:cs typeface="Public Sans" pitchFamily="34" charset="-120"/>
              </a:rPr>
              <a:t>DSM-5, kumar oynama bozukluğunu madde dışı bir bağımlılık olarak sınıflandırır.</a:t>
            </a:r>
            <a:endParaRPr lang="en-US" sz="1300" dirty="0"/>
          </a:p>
        </p:txBody>
      </p:sp>
      <p:sp>
        <p:nvSpPr>
          <p:cNvPr id="14" name="Shape 12"/>
          <p:cNvSpPr/>
          <p:nvPr/>
        </p:nvSpPr>
        <p:spPr>
          <a:xfrm>
            <a:off x="6437709" y="1819870"/>
            <a:ext cx="4941491" cy="4022130"/>
          </a:xfrm>
          <a:prstGeom prst="roundRect">
            <a:avLst>
              <a:gd name="adj" fmla="val 1895"/>
            </a:avLst>
          </a:prstGeom>
          <a:solidFill>
            <a:srgbClr val="FCFBF8"/>
          </a:solidFill>
          <a:ln/>
        </p:spPr>
      </p:sp>
      <p:sp>
        <p:nvSpPr>
          <p:cNvPr id="15" name="Text 13"/>
          <p:cNvSpPr/>
          <p:nvPr/>
        </p:nvSpPr>
        <p:spPr>
          <a:xfrm>
            <a:off x="6691709" y="2073870"/>
            <a:ext cx="4566495"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A8481F"/>
                </a:solidFill>
                <a:latin typeface="Public Sans" pitchFamily="34" charset="0"/>
                <a:ea typeface="Public Sans" pitchFamily="34" charset="-122"/>
                <a:cs typeface="Public Sans" pitchFamily="34" charset="-120"/>
              </a:rPr>
              <a:t>Uyarı işaretleri</a:t>
            </a:r>
            <a:endParaRPr lang="en-US" sz="1500" dirty="0"/>
          </a:p>
        </p:txBody>
      </p:sp>
      <p:sp>
        <p:nvSpPr>
          <p:cNvPr id="16" name="Text 14"/>
          <p:cNvSpPr/>
          <p:nvPr/>
        </p:nvSpPr>
        <p:spPr>
          <a:xfrm>
            <a:off x="6691709" y="2429470"/>
            <a:ext cx="4566495" cy="1263650"/>
          </a:xfrm>
          <a:prstGeom prst="rect">
            <a:avLst/>
          </a:prstGeom>
          <a:noFill/>
          <a:ln/>
        </p:spPr>
        <p:txBody>
          <a:bodyPr wrap="square" lIns="0" tIns="0" rIns="0" bIns="0" rtlCol="0" anchor="t">
            <a:normAutofit/>
          </a:bodyPr>
          <a:lstStyle/>
          <a:p>
            <a:pPr algn="l" marL="198120" indent="-155956">
              <a:lnSpc>
                <a:spcPts val="1950"/>
              </a:lnSpc>
              <a:buSzPct val="100000"/>
              <a:buChar char="•"/>
            </a:pPr>
            <a:r>
              <a:rPr lang="en-US" sz="1300" dirty="0">
                <a:solidFill>
                  <a:srgbClr val="3E4A5C"/>
                </a:solidFill>
                <a:latin typeface="Public Sans" pitchFamily="34" charset="0"/>
                <a:ea typeface="Public Sans" pitchFamily="34" charset="-122"/>
                <a:cs typeface="Public Sans" pitchFamily="34" charset="-120"/>
              </a:rPr>
              <a:t>Kaybı geri kazanmak için yeniden oynamak</a:t>
            </a:r>
            <a:endParaRPr lang="en-US" sz="1300" dirty="0"/>
          </a:p>
          <a:p>
            <a:pPr algn="l" marL="198120" indent="-155956">
              <a:lnSpc>
                <a:spcPts val="1950"/>
              </a:lnSpc>
              <a:buSzPct val="100000"/>
              <a:buChar char="•"/>
            </a:pPr>
            <a:r>
              <a:rPr lang="en-US" sz="1300" dirty="0">
                <a:solidFill>
                  <a:srgbClr val="3E4A5C"/>
                </a:solidFill>
                <a:latin typeface="Public Sans" pitchFamily="34" charset="0"/>
                <a:ea typeface="Public Sans" pitchFamily="34" charset="-122"/>
                <a:cs typeface="Public Sans" pitchFamily="34" charset="-120"/>
              </a:rPr>
              <a:t>Borçlanma, eşya veya hesap satma</a:t>
            </a:r>
            <a:endParaRPr lang="en-US" sz="1300" dirty="0"/>
          </a:p>
          <a:p>
            <a:pPr algn="l" marL="198120" indent="-155956">
              <a:lnSpc>
                <a:spcPts val="1950"/>
              </a:lnSpc>
              <a:buSzPct val="100000"/>
              <a:buChar char="•"/>
            </a:pPr>
            <a:r>
              <a:rPr lang="en-US" sz="1300" dirty="0">
                <a:solidFill>
                  <a:srgbClr val="3E4A5C"/>
                </a:solidFill>
                <a:latin typeface="Public Sans" pitchFamily="34" charset="0"/>
                <a:ea typeface="Public Sans" pitchFamily="34" charset="-122"/>
                <a:cs typeface="Public Sans" pitchFamily="34" charset="-120"/>
              </a:rPr>
              <a:t>Oyunu çevreden gizleme</a:t>
            </a:r>
            <a:endParaRPr lang="en-US" sz="1300" dirty="0"/>
          </a:p>
          <a:p>
            <a:pPr algn="l" marL="198120" indent="-155956">
              <a:lnSpc>
                <a:spcPts val="1950"/>
              </a:lnSpc>
              <a:buSzPct val="100000"/>
              <a:buChar char="•"/>
            </a:pPr>
            <a:r>
              <a:rPr lang="en-US" sz="1300" dirty="0">
                <a:solidFill>
                  <a:srgbClr val="3E4A5C"/>
                </a:solidFill>
                <a:latin typeface="Public Sans" pitchFamily="34" charset="0"/>
                <a:ea typeface="Public Sans" pitchFamily="34" charset="-122"/>
                <a:cs typeface="Public Sans" pitchFamily="34" charset="-120"/>
              </a:rPr>
              <a:t>Derse, teze, işe ilginin düşmesi</a:t>
            </a:r>
            <a:endParaRPr lang="en-US" sz="1300" dirty="0"/>
          </a:p>
          <a:p>
            <a:pPr algn="l" marL="198120" indent="-155956">
              <a:lnSpc>
                <a:spcPts val="1950"/>
              </a:lnSpc>
              <a:buSzPct val="100000"/>
              <a:buChar char="•"/>
            </a:pPr>
            <a:r>
              <a:rPr lang="en-US" sz="1300" dirty="0">
                <a:solidFill>
                  <a:srgbClr val="3E4A5C"/>
                </a:solidFill>
                <a:latin typeface="Public Sans" pitchFamily="34" charset="0"/>
                <a:ea typeface="Public Sans" pitchFamily="34" charset="-122"/>
                <a:cs typeface="Public Sans" pitchFamily="34" charset="-120"/>
              </a:rPr>
              <a:t>Bırakma girişiminde huzursuzluk</a:t>
            </a:r>
            <a:endParaRPr lang="en-US" sz="1300" dirty="0"/>
          </a:p>
        </p:txBody>
      </p:sp>
      <p:sp>
        <p:nvSpPr>
          <p:cNvPr id="17" name="Text 15"/>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E6878"/>
                </a:solidFill>
                <a:latin typeface="Public Sans" pitchFamily="34" charset="0"/>
                <a:ea typeface="Public Sans" pitchFamily="34" charset="-122"/>
                <a:cs typeface="Public Sans" pitchFamily="34" charset="-120"/>
              </a:rPr>
              <a:t>Kaynak: APA, DSM-5 (2013) · Davranışsal pekiştirme ve kumar literatürü · 11</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16233A"/>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E6A57E"/>
                </a:solidFill>
                <a:latin typeface="Public Sans" pitchFamily="34" charset="0"/>
                <a:ea typeface="Public Sans" pitchFamily="34" charset="-122"/>
                <a:cs typeface="Public Sans" pitchFamily="34" charset="-120"/>
              </a:rPr>
              <a:t>MADDE 6 · DESTEK VE IHBAR</a:t>
            </a:r>
            <a:endParaRPr lang="en-US" sz="1200" dirty="0"/>
          </a:p>
        </p:txBody>
      </p:sp>
      <p:sp>
        <p:nvSpPr>
          <p:cNvPr id="3" name="Text 1"/>
          <p:cNvSpPr/>
          <p:nvPr/>
        </p:nvSpPr>
        <p:spPr>
          <a:xfrm>
            <a:off x="812800" y="1127720"/>
            <a:ext cx="10883392" cy="463550"/>
          </a:xfrm>
          <a:prstGeom prst="rect">
            <a:avLst/>
          </a:prstGeom>
          <a:noFill/>
          <a:ln/>
        </p:spPr>
        <p:txBody>
          <a:bodyPr wrap="square" lIns="0" tIns="0" rIns="0" bIns="0" rtlCol="0" anchor="t">
            <a:normAutofit/>
          </a:bodyPr>
          <a:lstStyle/>
          <a:p>
            <a:pPr algn="l" indent="0" marL="0">
              <a:lnSpc>
                <a:spcPts val="3450"/>
              </a:lnSpc>
              <a:buNone/>
            </a:pPr>
            <a:r>
              <a:rPr lang="en-US" sz="3000" b="1" dirty="0">
                <a:solidFill>
                  <a:srgbClr val="F5F3EE"/>
                </a:solidFill>
                <a:latin typeface="Libre Baskerville" pitchFamily="34" charset="0"/>
                <a:ea typeface="Libre Baskerville" pitchFamily="34" charset="-122"/>
                <a:cs typeface="Libre Baskerville" pitchFamily="34" charset="-120"/>
              </a:rPr>
              <a:t>Yardım istemek bir çözüm adımıdır</a:t>
            </a:r>
            <a:endParaRPr lang="en-US" sz="3000" dirty="0"/>
          </a:p>
        </p:txBody>
      </p:sp>
      <p:sp>
        <p:nvSpPr>
          <p:cNvPr id="4" name="Shape 2"/>
          <p:cNvSpPr/>
          <p:nvPr/>
        </p:nvSpPr>
        <p:spPr>
          <a:xfrm>
            <a:off x="812800" y="2629595"/>
            <a:ext cx="3420467" cy="1757561"/>
          </a:xfrm>
          <a:prstGeom prst="roundRect">
            <a:avLst>
              <a:gd name="adj" fmla="val 4336"/>
            </a:avLst>
          </a:prstGeom>
          <a:solidFill>
            <a:srgbClr val="223452"/>
          </a:solidFill>
          <a:ln/>
        </p:spPr>
      </p:sp>
      <p:sp>
        <p:nvSpPr>
          <p:cNvPr id="5" name="Text 3"/>
          <p:cNvSpPr/>
          <p:nvPr/>
        </p:nvSpPr>
        <p:spPr>
          <a:xfrm>
            <a:off x="1041400" y="2858195"/>
            <a:ext cx="3052165" cy="482600"/>
          </a:xfrm>
          <a:prstGeom prst="rect">
            <a:avLst/>
          </a:prstGeom>
          <a:noFill/>
          <a:ln/>
        </p:spPr>
        <p:txBody>
          <a:bodyPr wrap="square" lIns="0" tIns="0" rIns="0" bIns="0" rtlCol="0" anchor="t">
            <a:normAutofit/>
          </a:bodyPr>
          <a:lstStyle/>
          <a:p>
            <a:pPr algn="l" indent="0" marL="0">
              <a:lnSpc>
                <a:spcPts val="3600"/>
              </a:lnSpc>
              <a:buNone/>
            </a:pPr>
            <a:r>
              <a:rPr lang="en-US" sz="3600" b="1" dirty="0">
                <a:solidFill>
                  <a:srgbClr val="E6A57E"/>
                </a:solidFill>
                <a:latin typeface="Libre Baskerville" pitchFamily="34" charset="0"/>
                <a:ea typeface="Libre Baskerville" pitchFamily="34" charset="-122"/>
                <a:cs typeface="Libre Baskerville" pitchFamily="34" charset="-120"/>
              </a:rPr>
              <a:t>115</a:t>
            </a:r>
            <a:endParaRPr lang="en-US" sz="3600" dirty="0"/>
          </a:p>
        </p:txBody>
      </p:sp>
      <p:sp>
        <p:nvSpPr>
          <p:cNvPr id="6" name="Text 4"/>
          <p:cNvSpPr/>
          <p:nvPr/>
        </p:nvSpPr>
        <p:spPr>
          <a:xfrm>
            <a:off x="1041400" y="3391595"/>
            <a:ext cx="3052165"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F5F3EE"/>
                </a:solidFill>
                <a:latin typeface="Public Sans" pitchFamily="34" charset="0"/>
                <a:ea typeface="Public Sans" pitchFamily="34" charset="-122"/>
                <a:cs typeface="Public Sans" pitchFamily="34" charset="-120"/>
              </a:rPr>
              <a:t>Yeşilay YEDAM</a:t>
            </a:r>
            <a:endParaRPr lang="en-US" sz="1500" dirty="0"/>
          </a:p>
        </p:txBody>
      </p:sp>
      <p:sp>
        <p:nvSpPr>
          <p:cNvPr id="7" name="Text 5"/>
          <p:cNvSpPr/>
          <p:nvPr/>
        </p:nvSpPr>
        <p:spPr>
          <a:xfrm>
            <a:off x="1041400" y="3696395"/>
            <a:ext cx="3052165" cy="48756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DCE3EA"/>
                </a:solidFill>
                <a:latin typeface="Public Sans" pitchFamily="34" charset="0"/>
                <a:ea typeface="Public Sans" pitchFamily="34" charset="-122"/>
                <a:cs typeface="Public Sans" pitchFamily="34" charset="-120"/>
              </a:rPr>
              <a:t>Kumar bağımlılığı için ücretsiz psikolojik danışmanlık hattı</a:t>
            </a:r>
            <a:endParaRPr lang="en-US" sz="1300" dirty="0"/>
          </a:p>
        </p:txBody>
      </p:sp>
      <p:sp>
        <p:nvSpPr>
          <p:cNvPr id="8" name="Shape 6"/>
          <p:cNvSpPr/>
          <p:nvPr/>
        </p:nvSpPr>
        <p:spPr>
          <a:xfrm>
            <a:off x="4385667" y="2629595"/>
            <a:ext cx="3420566" cy="1757561"/>
          </a:xfrm>
          <a:prstGeom prst="roundRect">
            <a:avLst>
              <a:gd name="adj" fmla="val 4336"/>
            </a:avLst>
          </a:prstGeom>
          <a:solidFill>
            <a:srgbClr val="223452"/>
          </a:solidFill>
          <a:ln/>
        </p:spPr>
      </p:sp>
      <p:pic>
        <p:nvPicPr>
          <p:cNvPr id="9" name="Image 0" descr="GraduationCap">    </p:cNvPr>
          <p:cNvPicPr>
            <a:picLocks noChangeAspect="1"/>
          </p:cNvPicPr>
          <p:nvPr/>
        </p:nvPicPr>
        <p:blipFill>
          <a:blip r:embed="rId1"/>
          <a:srcRect l="0" r="0" t="0" b="0"/>
          <a:stretch/>
        </p:blipFill>
        <p:spPr>
          <a:xfrm>
            <a:off x="4614267" y="2858195"/>
            <a:ext cx="457200" cy="457200"/>
          </a:xfrm>
          <a:prstGeom prst="rect">
            <a:avLst/>
          </a:prstGeom>
        </p:spPr>
      </p:pic>
      <p:sp>
        <p:nvSpPr>
          <p:cNvPr id="10" name="Text 7"/>
          <p:cNvSpPr/>
          <p:nvPr/>
        </p:nvSpPr>
        <p:spPr>
          <a:xfrm>
            <a:off x="4614267" y="3391595"/>
            <a:ext cx="3052267"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F5F3EE"/>
                </a:solidFill>
                <a:latin typeface="Public Sans" pitchFamily="34" charset="0"/>
                <a:ea typeface="Public Sans" pitchFamily="34" charset="-122"/>
                <a:cs typeface="Public Sans" pitchFamily="34" charset="-120"/>
              </a:rPr>
              <a:t>Üniversitemiz</a:t>
            </a:r>
            <a:endParaRPr lang="en-US" sz="1500" dirty="0"/>
          </a:p>
        </p:txBody>
      </p:sp>
      <p:sp>
        <p:nvSpPr>
          <p:cNvPr id="11" name="Text 8"/>
          <p:cNvSpPr/>
          <p:nvPr/>
        </p:nvSpPr>
        <p:spPr>
          <a:xfrm>
            <a:off x="4614267" y="3696395"/>
            <a:ext cx="3052267" cy="48756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DCE3EA"/>
                </a:solidFill>
                <a:latin typeface="Public Sans" pitchFamily="34" charset="0"/>
                <a:ea typeface="Public Sans" pitchFamily="34" charset="-122"/>
                <a:cs typeface="Public Sans" pitchFamily="34" charset="-120"/>
              </a:rPr>
              <a:t>SKS psikolojik danışmanlık birimi ve tez danışmanınız [iletişim]</a:t>
            </a:r>
            <a:endParaRPr lang="en-US" sz="1300" dirty="0"/>
          </a:p>
        </p:txBody>
      </p:sp>
      <p:sp>
        <p:nvSpPr>
          <p:cNvPr id="12" name="Shape 9"/>
          <p:cNvSpPr/>
          <p:nvPr/>
        </p:nvSpPr>
        <p:spPr>
          <a:xfrm>
            <a:off x="7958634" y="2629595"/>
            <a:ext cx="3420566" cy="1757561"/>
          </a:xfrm>
          <a:prstGeom prst="roundRect">
            <a:avLst>
              <a:gd name="adj" fmla="val 4336"/>
            </a:avLst>
          </a:prstGeom>
          <a:solidFill>
            <a:srgbClr val="223452"/>
          </a:solidFill>
          <a:ln/>
        </p:spPr>
      </p:sp>
      <p:sp>
        <p:nvSpPr>
          <p:cNvPr id="13" name="Text 10"/>
          <p:cNvSpPr/>
          <p:nvPr/>
        </p:nvSpPr>
        <p:spPr>
          <a:xfrm>
            <a:off x="8187234" y="2858195"/>
            <a:ext cx="3052267" cy="482600"/>
          </a:xfrm>
          <a:prstGeom prst="rect">
            <a:avLst/>
          </a:prstGeom>
          <a:noFill/>
          <a:ln/>
        </p:spPr>
        <p:txBody>
          <a:bodyPr wrap="square" lIns="0" tIns="0" rIns="0" bIns="0" rtlCol="0" anchor="t">
            <a:normAutofit/>
          </a:bodyPr>
          <a:lstStyle/>
          <a:p>
            <a:pPr algn="l" indent="0" marL="0">
              <a:lnSpc>
                <a:spcPts val="3600"/>
              </a:lnSpc>
              <a:buNone/>
            </a:pPr>
            <a:r>
              <a:rPr lang="en-US" sz="3600" b="1" dirty="0">
                <a:solidFill>
                  <a:srgbClr val="E6A57E"/>
                </a:solidFill>
                <a:latin typeface="Libre Baskerville" pitchFamily="34" charset="0"/>
                <a:ea typeface="Libre Baskerville" pitchFamily="34" charset="-122"/>
                <a:cs typeface="Libre Baskerville" pitchFamily="34" charset="-120"/>
              </a:rPr>
              <a:t>155 · 156</a:t>
            </a:r>
            <a:endParaRPr lang="en-US" sz="3600" dirty="0"/>
          </a:p>
        </p:txBody>
      </p:sp>
      <p:sp>
        <p:nvSpPr>
          <p:cNvPr id="14" name="Text 11"/>
          <p:cNvSpPr/>
          <p:nvPr/>
        </p:nvSpPr>
        <p:spPr>
          <a:xfrm>
            <a:off x="8187234" y="3391595"/>
            <a:ext cx="3052267"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F5F3EE"/>
                </a:solidFill>
                <a:latin typeface="Public Sans" pitchFamily="34" charset="0"/>
                <a:ea typeface="Public Sans" pitchFamily="34" charset="-122"/>
                <a:cs typeface="Public Sans" pitchFamily="34" charset="-120"/>
              </a:rPr>
              <a:t>İhbar</a:t>
            </a:r>
            <a:endParaRPr lang="en-US" sz="1500" dirty="0"/>
          </a:p>
        </p:txBody>
      </p:sp>
      <p:sp>
        <p:nvSpPr>
          <p:cNvPr id="15" name="Text 12"/>
          <p:cNvSpPr/>
          <p:nvPr/>
        </p:nvSpPr>
        <p:spPr>
          <a:xfrm>
            <a:off x="8187234" y="3696395"/>
            <a:ext cx="3052267" cy="487561"/>
          </a:xfrm>
          <a:prstGeom prst="rect">
            <a:avLst/>
          </a:prstGeom>
          <a:noFill/>
          <a:ln/>
        </p:spPr>
        <p:txBody>
          <a:bodyPr wrap="square" lIns="0" tIns="0" rIns="0" bIns="0" rtlCol="0" anchor="t">
            <a:normAutofit/>
          </a:bodyPr>
          <a:lstStyle/>
          <a:p>
            <a:pPr algn="l" indent="0" marL="0">
              <a:lnSpc>
                <a:spcPts val="1820"/>
              </a:lnSpc>
              <a:buNone/>
            </a:pPr>
            <a:r>
              <a:rPr lang="en-US" sz="1300" dirty="0">
                <a:solidFill>
                  <a:srgbClr val="DCE3EA"/>
                </a:solidFill>
                <a:latin typeface="Public Sans" pitchFamily="34" charset="0"/>
                <a:ea typeface="Public Sans" pitchFamily="34" charset="-122"/>
                <a:cs typeface="Public Sans" pitchFamily="34" charset="-120"/>
              </a:rPr>
              <a:t>Polis ve Jandarma; siteler için ihbarweb.org.tr (BTK)</a:t>
            </a:r>
            <a:endParaRPr lang="en-US" sz="1300" dirty="0"/>
          </a:p>
        </p:txBody>
      </p:sp>
      <p:sp>
        <p:nvSpPr>
          <p:cNvPr id="16" name="Text 13"/>
          <p:cNvSpPr/>
          <p:nvPr/>
        </p:nvSpPr>
        <p:spPr>
          <a:xfrm>
            <a:off x="812800" y="5450880"/>
            <a:ext cx="10883392" cy="416520"/>
          </a:xfrm>
          <a:prstGeom prst="rect">
            <a:avLst/>
          </a:prstGeom>
          <a:noFill/>
          <a:ln/>
        </p:spPr>
        <p:txBody>
          <a:bodyPr wrap="square" lIns="0" tIns="0" rIns="0" bIns="0" rtlCol="0" anchor="t">
            <a:normAutofit/>
          </a:bodyPr>
          <a:lstStyle/>
          <a:p>
            <a:pPr algn="l" indent="0" marL="0">
              <a:lnSpc>
                <a:spcPts val="3080"/>
              </a:lnSpc>
              <a:buNone/>
            </a:pPr>
            <a:r>
              <a:rPr lang="en-US" sz="2200" dirty="0">
                <a:solidFill>
                  <a:srgbClr val="F5F3EE"/>
                </a:solidFill>
                <a:latin typeface="Libre Baskerville" pitchFamily="34" charset="0"/>
                <a:ea typeface="Libre Baskerville" pitchFamily="34" charset="-122"/>
                <a:cs typeface="Libre Baskerville" pitchFamily="34" charset="-120"/>
              </a:rPr>
              <a:t>Teşekkürler · Sorular?</a:t>
            </a:r>
            <a:endParaRPr lang="en-US" sz="2200" dirty="0"/>
          </a:p>
        </p:txBody>
      </p:sp>
      <p:sp>
        <p:nvSpPr>
          <p:cNvPr id="17" name="Text 14"/>
          <p:cNvSpPr/>
          <p:nvPr/>
        </p:nvSpPr>
        <p:spPr>
          <a:xfrm>
            <a:off x="812800" y="62382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AEB9C7"/>
                </a:solidFill>
                <a:latin typeface="Public Sans" pitchFamily="34" charset="0"/>
                <a:ea typeface="Public Sans" pitchFamily="34" charset="-122"/>
                <a:cs typeface="Public Sans" pitchFamily="34" charset="-120"/>
              </a:rPr>
              <a:t>Aksaray Üniversitesi Sosyal Bilimler Enstitüsü · Oryantasyon 2026–2027 · 12</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SBE Oryantasyon: ÖÖT, Mikro Yeterlilik ve Yasa Dışı Bahis</dc:title>
  <dc:subject>PptxGenJS Presentation</dc:subject>
  <dc:creator>PptxGenJS</dc:creator>
  <cp:lastModifiedBy>PptxGenJS</cp:lastModifiedBy>
  <cp:revision>1</cp:revision>
  <dcterms:created xsi:type="dcterms:W3CDTF">2026-09-25T07:08:08Z</dcterms:created>
  <dcterms:modified xsi:type="dcterms:W3CDTF">2026-09-25T07:08:08Z</dcterms:modified>
</cp:coreProperties>
</file>